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4" r:id="rId1"/>
  </p:sldMasterIdLst>
  <p:notesMasterIdLst>
    <p:notesMasterId r:id="rId47"/>
  </p:notesMasterIdLst>
  <p:handoutMasterIdLst>
    <p:handoutMasterId r:id="rId48"/>
  </p:handoutMasterIdLst>
  <p:sldIdLst>
    <p:sldId id="259" r:id="rId2"/>
    <p:sldId id="261" r:id="rId3"/>
    <p:sldId id="282" r:id="rId4"/>
    <p:sldId id="281" r:id="rId5"/>
    <p:sldId id="286" r:id="rId6"/>
    <p:sldId id="283" r:id="rId7"/>
    <p:sldId id="287" r:id="rId8"/>
    <p:sldId id="284" r:id="rId9"/>
    <p:sldId id="288" r:id="rId10"/>
    <p:sldId id="289" r:id="rId11"/>
    <p:sldId id="290" r:id="rId12"/>
    <p:sldId id="291" r:id="rId13"/>
    <p:sldId id="292" r:id="rId14"/>
    <p:sldId id="293" r:id="rId15"/>
    <p:sldId id="285" r:id="rId16"/>
    <p:sldId id="294" r:id="rId17"/>
    <p:sldId id="296" r:id="rId18"/>
    <p:sldId id="308" r:id="rId19"/>
    <p:sldId id="299" r:id="rId20"/>
    <p:sldId id="302" r:id="rId21"/>
    <p:sldId id="303" r:id="rId22"/>
    <p:sldId id="295" r:id="rId23"/>
    <p:sldId id="304" r:id="rId24"/>
    <p:sldId id="305" r:id="rId25"/>
    <p:sldId id="306" r:id="rId26"/>
    <p:sldId id="307" r:id="rId27"/>
    <p:sldId id="309" r:id="rId28"/>
    <p:sldId id="310" r:id="rId29"/>
    <p:sldId id="312" r:id="rId30"/>
    <p:sldId id="311" r:id="rId31"/>
    <p:sldId id="314" r:id="rId32"/>
    <p:sldId id="315" r:id="rId33"/>
    <p:sldId id="316" r:id="rId34"/>
    <p:sldId id="317" r:id="rId35"/>
    <p:sldId id="313" r:id="rId36"/>
    <p:sldId id="318" r:id="rId37"/>
    <p:sldId id="297" r:id="rId38"/>
    <p:sldId id="298" r:id="rId39"/>
    <p:sldId id="300" r:id="rId40"/>
    <p:sldId id="301" r:id="rId41"/>
    <p:sldId id="319" r:id="rId42"/>
    <p:sldId id="320" r:id="rId43"/>
    <p:sldId id="321" r:id="rId44"/>
    <p:sldId id="322" r:id="rId45"/>
    <p:sldId id="323" r:id="rId46"/>
  </p:sldIdLst>
  <p:sldSz cx="9144000" cy="6858000" type="screen4x3"/>
  <p:notesSz cx="6718300" cy="9867900"/>
  <p:embeddedFontLst>
    <p:embeddedFont>
      <p:font typeface="Effra" panose="020B0604020202020204" charset="0"/>
      <p:regular r:id="rId49"/>
      <p:bold r:id="rId50"/>
      <p:italic r:id="rId51"/>
      <p:boldItalic r:id="rId52"/>
    </p:embeddedFont>
    <p:embeddedFont>
      <p:font typeface="Arial Bold" panose="020B0704020202020204" pitchFamily="34" charset="0"/>
      <p:bold r:id="rId53"/>
    </p:embeddedFont>
    <p:embeddedFont>
      <p:font typeface="Arial Black" panose="020B0A04020102020204" pitchFamily="34" charset="0"/>
      <p:bold r:id="rId54"/>
    </p:embeddedFont>
    <p:embeddedFont>
      <p:font typeface="Calibri" panose="020F0502020204030204" pitchFamily="34" charset="0"/>
      <p:regular r:id="rId55"/>
      <p:bold r:id="rId56"/>
      <p:italic r:id="rId57"/>
      <p:boldItalic r:id="rId58"/>
    </p:embeddedFont>
  </p:embeddedFontLst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1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99A1"/>
    <a:srgbClr val="BF0071"/>
    <a:srgbClr val="7EAF35"/>
    <a:srgbClr val="F3F3F3"/>
    <a:srgbClr val="F0F0F0"/>
    <a:srgbClr val="EEEEEE"/>
    <a:srgbClr val="FDFDF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82" autoAdjust="0"/>
    <p:restoredTop sz="95990" autoAdjust="0"/>
  </p:normalViewPr>
  <p:slideViewPr>
    <p:cSldViewPr showGuides="1">
      <p:cViewPr>
        <p:scale>
          <a:sx n="100" d="100"/>
          <a:sy n="100" d="100"/>
        </p:scale>
        <p:origin x="300" y="-5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51" d="100"/>
          <a:sy n="51" d="100"/>
        </p:scale>
        <p:origin x="2988" y="90"/>
      </p:cViewPr>
      <p:guideLst>
        <p:guide orient="horz" pos="3108"/>
        <p:guide pos="211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font" Target="fonts/font2.fntdata"/><Relationship Id="rId55" Type="http://schemas.openxmlformats.org/officeDocument/2006/relationships/font" Target="fonts/font7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font" Target="fonts/font6.fntdata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5.fntdata"/><Relationship Id="rId58" Type="http://schemas.openxmlformats.org/officeDocument/2006/relationships/font" Target="fonts/font1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.fntdata"/><Relationship Id="rId57" Type="http://schemas.openxmlformats.org/officeDocument/2006/relationships/font" Target="fonts/font9.fntdata"/><Relationship Id="rId61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4.fntdata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56" Type="http://schemas.openxmlformats.org/officeDocument/2006/relationships/font" Target="fonts/font8.fntdata"/><Relationship Id="rId8" Type="http://schemas.openxmlformats.org/officeDocument/2006/relationships/slide" Target="slides/slide7.xml"/><Relationship Id="rId51" Type="http://schemas.openxmlformats.org/officeDocument/2006/relationships/font" Target="fonts/font3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GB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9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06825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altLang="en-US" dirty="0">
                <a:latin typeface="Effra" panose="020B0603020203020204" pitchFamily="34" charset="0"/>
              </a:rPr>
              <a:t>AA</a:t>
            </a:r>
          </a:p>
        </p:txBody>
      </p:sp>
      <p:sp>
        <p:nvSpPr>
          <p:cNvPr id="459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11475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altLang="en-US" dirty="0">
                <a:latin typeface="Effra" panose="020B0603020203020204" pitchFamily="34" charset="0"/>
              </a:rPr>
              <a:t>A</a:t>
            </a:r>
          </a:p>
        </p:txBody>
      </p:sp>
      <p:sp>
        <p:nvSpPr>
          <p:cNvPr id="459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06825" y="9374188"/>
            <a:ext cx="2911475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altLang="en-US" dirty="0">
                <a:latin typeface="Effra" panose="020B0603020203020204" pitchFamily="34" charset="0"/>
              </a:rPr>
              <a:t>A</a:t>
            </a:r>
            <a:fld id="{6BDED6D5-33CC-49C8-A14A-4660977D1BEE}" type="slidenum">
              <a:rPr lang="en-GB" altLang="en-US" smtClean="0">
                <a:latin typeface="Effra" panose="020B0603020203020204" pitchFamily="34" charset="0"/>
              </a:rPr>
              <a:pPr/>
              <a:t>‹#›</a:t>
            </a:fld>
            <a:endParaRPr lang="en-GB" altLang="en-US" dirty="0">
              <a:latin typeface="Effra" panose="020B06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499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altLang="en-US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05238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altLang="en-US" dirty="0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3763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1513" y="4687888"/>
            <a:ext cx="5375275" cy="4440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260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altLang="en-US" dirty="0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05238" y="937260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Effra" panose="020B0603020203020204" pitchFamily="34" charset="0"/>
              </a:defRPr>
            </a:lvl1pPr>
          </a:lstStyle>
          <a:p>
            <a:fld id="{A3ADB805-8BF7-47B5-B5FB-292FECAF2630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8646541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D9A8A42-CDD3-483B-A525-DE73108F9D72}" type="slidenum">
              <a:rPr lang="en-GB" altLang="en-US"/>
              <a:pPr/>
              <a:t>‹#›</a:t>
            </a:fld>
            <a:endParaRPr lang="en-GB" alt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424800" y="2214000"/>
            <a:ext cx="3888000" cy="4320000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581327" y="2214000"/>
            <a:ext cx="3888000" cy="4320000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0903792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ubtitle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6642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5785870"/>
            <a:ext cx="8568952" cy="955498"/>
          </a:xfrm>
        </p:spPr>
        <p:txBody>
          <a:bodyPr wrap="square" anchor="t" anchorCtr="0"/>
          <a:lstStyle>
            <a:lvl1pPr>
              <a:lnSpc>
                <a:spcPct val="8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on two lines maximum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228258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ubtitle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6642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5785870"/>
            <a:ext cx="8568952" cy="955498"/>
          </a:xfrm>
        </p:spPr>
        <p:txBody>
          <a:bodyPr wrap="square" anchor="t" anchorCtr="0"/>
          <a:lstStyle>
            <a:lvl1pPr>
              <a:lnSpc>
                <a:spcPct val="8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on two lines maximum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4663863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ubtitl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6642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5785870"/>
            <a:ext cx="8568952" cy="955498"/>
          </a:xfrm>
        </p:spPr>
        <p:txBody>
          <a:bodyPr wrap="square" anchor="t" anchorCtr="0"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 on two lines maximum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817063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idebar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5769" cy="68774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6095769" y="0"/>
            <a:ext cx="3045600" cy="6877404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332656"/>
            <a:ext cx="2592288" cy="1730144"/>
          </a:xfrm>
        </p:spPr>
        <p:txBody>
          <a:bodyPr wrap="square"/>
          <a:lstStyle>
            <a:lvl1pPr>
              <a:lnSpc>
                <a:spcPct val="8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2214000"/>
            <a:ext cx="2592288" cy="396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05677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idebar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5769" cy="68774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6095769" y="0"/>
            <a:ext cx="3045600" cy="6877404"/>
          </a:xfrm>
          <a:prstGeom prst="rect">
            <a:avLst/>
          </a:prstGeom>
          <a:solidFill>
            <a:schemeClr val="tx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332656"/>
            <a:ext cx="2592288" cy="1730144"/>
          </a:xfrm>
        </p:spPr>
        <p:txBody>
          <a:bodyPr wrap="square"/>
          <a:lstStyle>
            <a:lvl1pPr>
              <a:lnSpc>
                <a:spcPct val="8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2214000"/>
            <a:ext cx="2592288" cy="396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465384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idebar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5769" cy="68774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6095769" y="0"/>
            <a:ext cx="3045600" cy="6877404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332656"/>
            <a:ext cx="2592288" cy="1730144"/>
          </a:xfrm>
        </p:spPr>
        <p:txBody>
          <a:bodyPr wrap="square"/>
          <a:lstStyle>
            <a:lvl1pPr>
              <a:lnSpc>
                <a:spcPct val="80000"/>
              </a:lnSpc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2214000"/>
            <a:ext cx="2592288" cy="3960000"/>
          </a:xfrm>
        </p:spPr>
        <p:txBody>
          <a:bodyPr/>
          <a:lstStyle>
            <a:lvl1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  <a:defRPr lang="en-GB" sz="20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3656A"/>
              </a:buClr>
              <a:buSzTx/>
              <a:buFont typeface="Effra" panose="020B0603020203020204" pitchFamily="34" charset="0"/>
              <a:buChar char="•"/>
              <a:tabLst/>
              <a:defRPr>
                <a:solidFill>
                  <a:schemeClr val="tx2"/>
                </a:solidFill>
              </a:defRPr>
            </a:lvl2pPr>
            <a:lvl3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•"/>
              <a:tabLst/>
              <a:defRPr>
                <a:solidFill>
                  <a:schemeClr val="tx2"/>
                </a:solidFill>
              </a:defRPr>
            </a:lvl3pPr>
            <a:lvl4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&gt;"/>
              <a:tabLst/>
              <a:defRPr>
                <a:solidFill>
                  <a:schemeClr val="tx2"/>
                </a:solidFill>
              </a:defRPr>
            </a:lvl4pPr>
            <a:lvl5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-"/>
              <a:tabLst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Second level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Third level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Fifth level</a:t>
            </a:r>
            <a:endParaRPr lang="en-GB" dirty="0"/>
          </a:p>
          <a:p>
            <a:pPr marL="180000" marR="0" lvl="4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D2002E"/>
              </a:buClr>
              <a:buSzTx/>
              <a:buFont typeface="Arial" charset="0"/>
              <a:buChar char="•"/>
              <a:tabLst/>
              <a:defRPr/>
            </a:pPr>
            <a:endParaRPr kumimoji="0" lang="en-GB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16924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metable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196752"/>
            <a:ext cx="9144000" cy="5661248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188640"/>
            <a:ext cx="8568952" cy="955498"/>
          </a:xfrm>
        </p:spPr>
        <p:txBody>
          <a:bodyPr wrap="square" anchor="b" anchorCtr="0"/>
          <a:lstStyle>
            <a:lvl1pPr>
              <a:lnSpc>
                <a:spcPct val="800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Timetable (suggest three columns – event, Location, time)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484784"/>
            <a:ext cx="8568952" cy="513418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311900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metable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196752"/>
            <a:ext cx="9144000" cy="5661248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188640"/>
            <a:ext cx="8568952" cy="955498"/>
          </a:xfrm>
        </p:spPr>
        <p:txBody>
          <a:bodyPr wrap="square" anchor="b" anchorCtr="0"/>
          <a:lstStyle>
            <a:lvl1pPr>
              <a:lnSpc>
                <a:spcPct val="800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Timetable (suggest three columns – event, Location, time)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484784"/>
            <a:ext cx="8568952" cy="513418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12318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metabl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196752"/>
            <a:ext cx="9144000" cy="5661248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188640"/>
            <a:ext cx="8568952" cy="955498"/>
          </a:xfrm>
        </p:spPr>
        <p:txBody>
          <a:bodyPr wrap="square" anchor="b" anchorCtr="0"/>
          <a:lstStyle>
            <a:lvl1pPr>
              <a:lnSpc>
                <a:spcPct val="80000"/>
              </a:lnSpc>
              <a:defRPr sz="36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Timetable (suggest three columns – event, Location, time)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484784"/>
            <a:ext cx="8568952" cy="513418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12318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CF6A46F-80AB-49F3-8C7E-9717ED945456}" type="slidenum">
              <a:rPr lang="en-GB" altLang="en-US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96310441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 (Colour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 bwMode="hidden">
          <a:xfrm>
            <a:off x="0" y="4572000"/>
            <a:ext cx="9144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pic>
        <p:nvPicPr>
          <p:cNvPr id="22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8" t="424" r="7953" b="22234"/>
          <a:stretch>
            <a:fillRect/>
          </a:stretch>
        </p:blipFill>
        <p:spPr bwMode="auto">
          <a:xfrm>
            <a:off x="0" y="2286000"/>
            <a:ext cx="91440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angle 22"/>
          <p:cNvSpPr/>
          <p:nvPr userDrawn="1"/>
        </p:nvSpPr>
        <p:spPr bwMode="hidden">
          <a:xfrm>
            <a:off x="0" y="0"/>
            <a:ext cx="9144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3084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424800" y="4653136"/>
            <a:ext cx="7920038" cy="925512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 dirty="0"/>
              <a:t>Click to edit Master subtitle style</a:t>
            </a:r>
            <a:endParaRPr lang="en-GB" altLang="en-US" noProof="0" dirty="0"/>
          </a:p>
        </p:txBody>
      </p:sp>
      <p:sp>
        <p:nvSpPr>
          <p:cNvPr id="2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28525" y="6237312"/>
            <a:ext cx="676275" cy="2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4C01B32-D1A0-401C-8867-70456BBB1E87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sp>
        <p:nvSpPr>
          <p:cNvPr id="28" name="TextBox 27"/>
          <p:cNvSpPr txBox="1">
            <a:spLocks noChangeArrowheads="1"/>
          </p:cNvSpPr>
          <p:nvPr userDrawn="1"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  <p:pic>
        <p:nvPicPr>
          <p:cNvPr id="32" name="Picture 5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7524750" y="439662"/>
            <a:ext cx="1184275" cy="38432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424800" y="1143000"/>
            <a:ext cx="8280000" cy="919800"/>
          </a:xfrm>
        </p:spPr>
        <p:txBody>
          <a:bodyPr wrap="square"/>
          <a:lstStyle>
            <a:lvl1pPr>
              <a:lnSpc>
                <a:spcPct val="90000"/>
              </a:lnSpc>
              <a:tabLst>
                <a:tab pos="4038600" algn="l"/>
              </a:tabLst>
              <a:defRPr sz="3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  <a:endParaRPr lang="en-GB" altLang="en-US" noProof="0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17512" y="0"/>
            <a:ext cx="2858344" cy="805551"/>
          </a:xfrm>
          <a:solidFill>
            <a:schemeClr val="accent1"/>
          </a:solidFill>
        </p:spPr>
        <p:txBody>
          <a:bodyPr wrap="square" lIns="72000" tIns="396000" rIns="72000" bIns="36000">
            <a:sp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Unit name here, max 2 line, adjust width of box if required</a:t>
            </a:r>
            <a:endParaRPr lang="en-GB" dirty="0"/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237312"/>
            <a:ext cx="2895600" cy="252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2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Copyright University of Reading</a:t>
            </a:r>
          </a:p>
        </p:txBody>
      </p:sp>
      <p:sp>
        <p:nvSpPr>
          <p:cNvPr id="17" name="Date Placeholder 1"/>
          <p:cNvSpPr>
            <a:spLocks noGrp="1"/>
          </p:cNvSpPr>
          <p:nvPr>
            <p:ph type="dt" sz="half" idx="2"/>
          </p:nvPr>
        </p:nvSpPr>
        <p:spPr>
          <a:xfrm>
            <a:off x="424800" y="6237312"/>
            <a:ext cx="2133600" cy="252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2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Wednesday, 11 June 2014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424800" y="6646907"/>
            <a:ext cx="201622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D2002E"/>
              </a:buClr>
              <a:buSzTx/>
              <a:buFont typeface="Arial" charset="0"/>
              <a:buNone/>
              <a:tabLst/>
              <a:defRPr/>
            </a:pP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Copyright University of Reading</a:t>
            </a:r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2286000"/>
            <a:ext cx="9144000" cy="2286000"/>
          </a:xfr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picture. Visit www.reading.ac.uk/imagebank for more.</a:t>
            </a:r>
          </a:p>
        </p:txBody>
      </p:sp>
    </p:spTree>
    <p:extLst>
      <p:ext uri="{BB962C8B-B14F-4D97-AF65-F5344CB8AC3E}">
        <p14:creationId xmlns:p14="http://schemas.microsoft.com/office/powerpoint/2010/main" val="2691051544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F6A46F-80AB-49F3-8C7E-9717ED945456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pic>
        <p:nvPicPr>
          <p:cNvPr id="6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</p:spTree>
    <p:extLst>
      <p:ext uri="{BB962C8B-B14F-4D97-AF65-F5344CB8AC3E}">
        <p14:creationId xmlns:p14="http://schemas.microsoft.com/office/powerpoint/2010/main" val="249850555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9A8A42-CDD3-483B-A525-DE73108F9D72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1"/>
          </p:nvPr>
        </p:nvSpPr>
        <p:spPr>
          <a:xfrm>
            <a:off x="424800" y="2214000"/>
            <a:ext cx="3888000" cy="432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4581327" y="2214000"/>
            <a:ext cx="3888000" cy="432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48483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CAE96E1-FE19-476C-9CF0-3BB4903735D9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280000" cy="5904656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99214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CAE96E1-FE19-476C-9CF0-3BB4903735D9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280000" cy="5904656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921445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Section splash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-252536" y="3841456"/>
            <a:ext cx="10202863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GB" altLang="en-US" sz="14000" dirty="0">
                <a:solidFill>
                  <a:schemeClr val="bg1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LIMITLESS</a:t>
            </a: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4437112"/>
          </a:xfrm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51520" y="3794864"/>
            <a:ext cx="2304256" cy="464400"/>
          </a:xfrm>
          <a:solidFill>
            <a:schemeClr val="bg1"/>
          </a:solidFill>
        </p:spPr>
        <p:txBody>
          <a:bodyPr lIns="90000" tIns="46800" rIns="90000" bIns="46800">
            <a:noAutofit/>
          </a:bodyPr>
          <a:lstStyle>
            <a:lvl1pPr marL="0" indent="0">
              <a:buNone/>
              <a:defRPr sz="2200" b="1" cap="all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Education is</a:t>
            </a:r>
            <a:endParaRPr lang="en-GB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0" y="5857878"/>
            <a:ext cx="6984776" cy="464400"/>
          </a:xfrm>
          <a:solidFill>
            <a:schemeClr val="bg1"/>
          </a:solidFill>
        </p:spPr>
        <p:txBody>
          <a:bodyPr lIns="90000" tIns="46800" rIns="90000" bIns="46800"/>
          <a:lstStyle>
            <a:lvl1pPr marL="0" indent="0">
              <a:buNone/>
              <a:defRPr sz="2200" cap="all" baseline="0">
                <a:solidFill>
                  <a:schemeClr val="tx1"/>
                </a:solidFill>
                <a:latin typeface="Arial Bold" panose="020B0704020202020204" pitchFamily="34" charset="0"/>
                <a:cs typeface="Arial Bold" panose="020B0704020202020204" pitchFamily="34" charset="0"/>
              </a:defRPr>
            </a:lvl1pPr>
          </a:lstStyle>
          <a:p>
            <a:pPr lvl="0"/>
            <a:r>
              <a:rPr lang="en-US" dirty="0"/>
              <a:t>Make the box longer for longer phrases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95263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plash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CAE96E1-FE19-476C-9CF0-3BB4903735D9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-238125" y="3841456"/>
            <a:ext cx="10202863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GB" altLang="en-US" sz="14000" dirty="0">
                <a:solidFill>
                  <a:schemeClr val="tx1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LIMITLESS</a:t>
            </a: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4437112"/>
          </a:xfrm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51520" y="3794864"/>
            <a:ext cx="2304000" cy="464400"/>
          </a:xfrm>
          <a:solidFill>
            <a:schemeClr val="accent1"/>
          </a:solidFill>
        </p:spPr>
        <p:txBody>
          <a:bodyPr lIns="90000" tIns="46800" rIns="90000" bIns="46800">
            <a:noAutofit/>
          </a:bodyPr>
          <a:lstStyle>
            <a:lvl1pPr marL="0" indent="0">
              <a:buNone/>
              <a:defRPr sz="2200" cap="all" baseline="0">
                <a:solidFill>
                  <a:schemeClr val="bg1"/>
                </a:solidFill>
                <a:latin typeface="Arial Bold" panose="020B0704020202020204" pitchFamily="34" charset="0"/>
                <a:cs typeface="Arial Bold" panose="020B0704020202020204" pitchFamily="34" charset="0"/>
              </a:defRPr>
            </a:lvl1pPr>
          </a:lstStyle>
          <a:p>
            <a:pPr lvl="0"/>
            <a:r>
              <a:rPr lang="en-US" dirty="0"/>
              <a:t>Education is</a:t>
            </a:r>
            <a:endParaRPr lang="en-GB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0" y="5857878"/>
            <a:ext cx="6984776" cy="464400"/>
          </a:xfrm>
          <a:solidFill>
            <a:schemeClr val="accent1"/>
          </a:solidFill>
        </p:spPr>
        <p:txBody>
          <a:bodyPr lIns="90000" tIns="46800" rIns="90000" bIns="46800"/>
          <a:lstStyle>
            <a:lvl1pPr marL="0" indent="0">
              <a:buNone/>
              <a:defRPr sz="2200" cap="all" baseline="0">
                <a:solidFill>
                  <a:schemeClr val="bg1"/>
                </a:solidFill>
                <a:latin typeface="Arial Bold" panose="020B0704020202020204" pitchFamily="34" charset="0"/>
                <a:cs typeface="Arial Bold" panose="020B0704020202020204" pitchFamily="34" charset="0"/>
              </a:defRPr>
            </a:lvl1pPr>
          </a:lstStyle>
          <a:p>
            <a:pPr lvl="0"/>
            <a:r>
              <a:rPr lang="en-US" dirty="0"/>
              <a:t>Make the box longer for longer phrases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838063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7" name="Picture 53" descr="Device-black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438150"/>
            <a:ext cx="1184275" cy="38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24800" y="1234800"/>
            <a:ext cx="8280000" cy="82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  <a:endParaRPr lang="en-GB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24800" y="2214000"/>
            <a:ext cx="828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28525" y="6237312"/>
            <a:ext cx="676275" cy="2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4C01B32-D1A0-401C-8867-70456BBB1E87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pic>
        <p:nvPicPr>
          <p:cNvPr id="1074" name="Picture 50" descr="Device-wine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5763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079" name="Picture 55" descr="Device-white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73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7" r:id="rId2"/>
    <p:sldLayoutId id="2147483696" r:id="rId3"/>
    <p:sldLayoutId id="2147483698" r:id="rId4"/>
    <p:sldLayoutId id="2147483700" r:id="rId5"/>
    <p:sldLayoutId id="2147483701" r:id="rId6"/>
    <p:sldLayoutId id="2147483702" r:id="rId7"/>
    <p:sldLayoutId id="2147483706" r:id="rId8"/>
    <p:sldLayoutId id="2147483707" r:id="rId9"/>
    <p:sldLayoutId id="2147483708" r:id="rId10"/>
    <p:sldLayoutId id="2147483713" r:id="rId11"/>
    <p:sldLayoutId id="2147483709" r:id="rId12"/>
    <p:sldLayoutId id="2147483710" r:id="rId13"/>
    <p:sldLayoutId id="2147483711" r:id="rId14"/>
    <p:sldLayoutId id="2147483712" r:id="rId15"/>
    <p:sldLayoutId id="2147483714" r:id="rId16"/>
    <p:sldLayoutId id="2147483715" r:id="rId17"/>
    <p:sldLayoutId id="2147483716" r:id="rId18"/>
  </p:sldLayoutIdLst>
  <p:transition>
    <p:fade/>
  </p:transition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800" b="1" cap="all" baseline="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9pPr>
    </p:titleStyle>
    <p:bodyStyle>
      <a:lvl1pPr marL="18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1"/>
        </a:buClr>
        <a:buSzTx/>
        <a:buFont typeface="Arial" charset="0"/>
        <a:buChar char="•"/>
        <a:tabLst/>
        <a:defRPr sz="2000" baseline="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4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rgbClr val="63656A"/>
        </a:buClr>
        <a:buSzTx/>
        <a:buFont typeface="Effra" panose="020B0603020203020204" pitchFamily="34" charset="0"/>
        <a:buChar char="•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90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Effra" panose="020B0603020203020204" pitchFamily="34" charset="0"/>
        <a:buChar char="•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26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Effra" panose="020B0603020203020204" pitchFamily="34" charset="0"/>
        <a:buChar char="&gt;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marL="162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Effra" panose="020B0603020203020204" pitchFamily="34" charset="0"/>
        <a:buChar char="-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25146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uden.de/" TargetMode="Externa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800" y="2708920"/>
            <a:ext cx="8280000" cy="3465080"/>
          </a:xfrm>
        </p:spPr>
        <p:txBody>
          <a:bodyPr/>
          <a:lstStyle/>
          <a:p>
            <a:pPr marL="0" indent="0" algn="ctr">
              <a:buNone/>
            </a:pPr>
            <a:r>
              <a:rPr lang="en-GB" sz="6000" b="1" cap="all" dirty="0" smtClean="0">
                <a:solidFill>
                  <a:schemeClr val="accent1"/>
                </a:solidFill>
              </a:rPr>
              <a:t>Herbst: </a:t>
            </a:r>
            <a:r>
              <a:rPr lang="en-GB" sz="6000" b="1" cap="all" dirty="0" err="1" smtClean="0">
                <a:solidFill>
                  <a:schemeClr val="accent1"/>
                </a:solidFill>
              </a:rPr>
              <a:t>Woche</a:t>
            </a:r>
            <a:r>
              <a:rPr lang="en-GB" sz="6000" b="1" cap="all" dirty="0" smtClean="0">
                <a:solidFill>
                  <a:schemeClr val="accent1"/>
                </a:solidFill>
              </a:rPr>
              <a:t> 5</a:t>
            </a:r>
            <a:endParaRPr lang="en-GB" sz="6000" b="1" cap="all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F6A46F-80AB-49F3-8C7E-9717ED945456}" type="slidenum">
              <a:rPr lang="en-GB" altLang="en-US" smtClean="0"/>
              <a:pPr/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935595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10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89950338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9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schlafen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schlafe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 err="1" smtClean="0"/>
                        <a:t>schl</a:t>
                      </a:r>
                      <a:r>
                        <a:rPr lang="en-GB" sz="2800" b="1" dirty="0" err="1" smtClean="0"/>
                        <a:t>ä</a:t>
                      </a:r>
                      <a:r>
                        <a:rPr lang="en-GB" sz="2800" dirty="0" err="1" smtClean="0"/>
                        <a:t>fst</a:t>
                      </a:r>
                      <a:endParaRPr lang="en-GB" sz="1800" kern="1200" dirty="0" smtClean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schl</a:t>
                      </a:r>
                      <a:r>
                        <a:rPr lang="en-GB" sz="2800" b="1" dirty="0" err="1" smtClean="0"/>
                        <a:t>ä</a:t>
                      </a:r>
                      <a:r>
                        <a:rPr lang="en-GB" sz="2800" dirty="0" err="1" smtClean="0"/>
                        <a:t>ft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schlafen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schlaft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schlafen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323970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11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8364573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9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sehen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sehe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</a:t>
                      </a:r>
                      <a:r>
                        <a:rPr lang="en-GB" sz="2800" b="1" dirty="0" err="1" smtClean="0"/>
                        <a:t>ie</a:t>
                      </a:r>
                      <a:r>
                        <a:rPr lang="en-GB" sz="2800" b="0" dirty="0" err="1" smtClean="0"/>
                        <a:t>hst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</a:t>
                      </a:r>
                      <a:r>
                        <a:rPr lang="en-GB" sz="2800" b="1" dirty="0" err="1" smtClean="0"/>
                        <a:t>ie</a:t>
                      </a:r>
                      <a:r>
                        <a:rPr lang="en-GB" sz="2800" b="0" dirty="0" err="1" smtClean="0"/>
                        <a:t>ht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sehen</a:t>
                      </a:r>
                      <a:endParaRPr lang="en-GB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seht</a:t>
                      </a:r>
                      <a:endParaRPr lang="en-GB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sehen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8903073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12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26997250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9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lesen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lese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l</a:t>
                      </a:r>
                      <a:r>
                        <a:rPr lang="en-GB" sz="2800" b="1" dirty="0" err="1" smtClean="0"/>
                        <a:t>ie</a:t>
                      </a:r>
                      <a:r>
                        <a:rPr lang="en-GB" sz="2800" b="0" dirty="0" err="1" smtClean="0"/>
                        <a:t>st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l</a:t>
                      </a:r>
                      <a:r>
                        <a:rPr lang="en-GB" sz="2800" b="1" dirty="0" err="1" smtClean="0"/>
                        <a:t>ie</a:t>
                      </a:r>
                      <a:r>
                        <a:rPr lang="en-GB" sz="2800" b="0" dirty="0" err="1" smtClean="0"/>
                        <a:t>st</a:t>
                      </a:r>
                      <a:endParaRPr lang="en-GB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lesen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lest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lesen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306963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13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332623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9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essen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esse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err="1" smtClean="0"/>
                        <a:t>i</a:t>
                      </a:r>
                      <a:r>
                        <a:rPr lang="en-GB" sz="2800" b="0" dirty="0" err="1" smtClean="0"/>
                        <a:t>sst</a:t>
                      </a:r>
                      <a:endParaRPr lang="en-GB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err="1" smtClean="0"/>
                        <a:t>i</a:t>
                      </a:r>
                      <a:r>
                        <a:rPr lang="en-GB" sz="2800" b="0" dirty="0" err="1" smtClean="0"/>
                        <a:t>sst</a:t>
                      </a:r>
                      <a:endParaRPr lang="en-GB" sz="2800" b="1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essen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esst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essen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3276129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14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848177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9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geben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gebe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g</a:t>
                      </a:r>
                      <a:r>
                        <a:rPr lang="en-GB" sz="2800" b="1" dirty="0" err="1" smtClean="0"/>
                        <a:t>i</a:t>
                      </a:r>
                      <a:r>
                        <a:rPr lang="en-GB" sz="2800" b="0" dirty="0" err="1" smtClean="0"/>
                        <a:t>bst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g</a:t>
                      </a:r>
                      <a:r>
                        <a:rPr lang="en-GB" sz="2800" b="1" dirty="0" err="1" smtClean="0"/>
                        <a:t>i</a:t>
                      </a:r>
                      <a:r>
                        <a:rPr lang="en-GB" sz="2800" b="0" dirty="0" err="1" smtClean="0"/>
                        <a:t>bt</a:t>
                      </a:r>
                      <a:endParaRPr lang="en-GB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geben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gebt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geben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52131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15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Freizeit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de-DE" sz="2800" dirty="0" smtClean="0"/>
              <a:t>Frage deine Partnerin/deinen Partner:</a:t>
            </a:r>
          </a:p>
          <a:p>
            <a:pPr marL="360000" lvl="1" indent="0">
              <a:buNone/>
            </a:pPr>
            <a:r>
              <a:rPr lang="de-DE" sz="2800" dirty="0" smtClean="0"/>
              <a:t>-&gt; </a:t>
            </a:r>
            <a:r>
              <a:rPr lang="de-DE" sz="2800" i="1" dirty="0" smtClean="0"/>
              <a:t>Was machst du in deiner Freizeit?</a:t>
            </a:r>
          </a:p>
          <a:p>
            <a:pPr marL="360000" lvl="1" indent="0">
              <a:buNone/>
            </a:pPr>
            <a:endParaRPr lang="de-DE" sz="2800" dirty="0" smtClean="0"/>
          </a:p>
          <a:p>
            <a:r>
              <a:rPr lang="de-DE" sz="2800" dirty="0" smtClean="0"/>
              <a:t>Schreibe </a:t>
            </a:r>
            <a:r>
              <a:rPr lang="en-GB" sz="2800" dirty="0"/>
              <a:t>in </a:t>
            </a:r>
            <a:r>
              <a:rPr lang="en-GB" sz="2800" dirty="0" smtClean="0"/>
              <a:t>die </a:t>
            </a:r>
            <a:r>
              <a:rPr lang="en-GB" sz="2800" dirty="0" err="1"/>
              <a:t>Tabelle</a:t>
            </a:r>
            <a:r>
              <a:rPr lang="en-GB" sz="2800" dirty="0"/>
              <a:t> </a:t>
            </a:r>
            <a:r>
              <a:rPr lang="de-DE" sz="2800" dirty="0"/>
              <a:t>3 Aktivit</a:t>
            </a:r>
            <a:r>
              <a:rPr lang="en-GB" sz="2800" dirty="0" err="1"/>
              <a:t>äten</a:t>
            </a:r>
            <a:r>
              <a:rPr lang="en-GB" sz="2800" dirty="0"/>
              <a:t> </a:t>
            </a:r>
            <a:endParaRPr lang="de-DE" sz="2800" dirty="0"/>
          </a:p>
          <a:p>
            <a:endParaRPr lang="de-DE" sz="2800" dirty="0" smtClean="0"/>
          </a:p>
          <a:p>
            <a:r>
              <a:rPr lang="de-DE" sz="2800" dirty="0" smtClean="0"/>
              <a:t>Screibe ganze S</a:t>
            </a:r>
            <a:r>
              <a:rPr lang="en-GB" sz="2800" dirty="0" err="1" smtClean="0"/>
              <a:t>ätze</a:t>
            </a:r>
            <a:r>
              <a:rPr lang="en-GB" sz="2800" dirty="0" smtClean="0"/>
              <a:t> </a:t>
            </a:r>
            <a:r>
              <a:rPr lang="en-GB" sz="2800" dirty="0" err="1" smtClean="0"/>
              <a:t>mit</a:t>
            </a:r>
            <a:r>
              <a:rPr lang="en-GB" sz="2800" dirty="0" smtClean="0"/>
              <a:t> </a:t>
            </a:r>
            <a:r>
              <a:rPr lang="en-GB" sz="2800" dirty="0" err="1" smtClean="0"/>
              <a:t>er</a:t>
            </a:r>
            <a:r>
              <a:rPr lang="en-GB" sz="2800" dirty="0" smtClean="0"/>
              <a:t>/</a:t>
            </a:r>
            <a:r>
              <a:rPr lang="en-GB" sz="2800" dirty="0" err="1" smtClean="0"/>
              <a:t>sie</a:t>
            </a:r>
            <a:r>
              <a:rPr lang="en-GB" sz="2800" dirty="0" smtClean="0"/>
              <a:t>-Form</a:t>
            </a:r>
          </a:p>
          <a:p>
            <a:pPr marL="360000" lvl="1" indent="0">
              <a:buNone/>
            </a:pPr>
            <a:r>
              <a:rPr lang="en-GB" sz="2800" dirty="0" smtClean="0"/>
              <a:t>-&gt; </a:t>
            </a:r>
            <a:r>
              <a:rPr lang="en-GB" sz="2800" dirty="0" err="1" smtClean="0"/>
              <a:t>z.B</a:t>
            </a:r>
            <a:r>
              <a:rPr lang="en-GB" sz="2800" dirty="0" smtClean="0"/>
              <a:t>. </a:t>
            </a:r>
            <a:r>
              <a:rPr lang="en-GB" sz="2800" dirty="0" err="1" smtClean="0"/>
              <a:t>Er</a:t>
            </a:r>
            <a:r>
              <a:rPr lang="en-GB" sz="2800" dirty="0" smtClean="0"/>
              <a:t> </a:t>
            </a:r>
            <a:r>
              <a:rPr lang="en-GB" sz="2800" dirty="0" err="1" smtClean="0"/>
              <a:t>geht</a:t>
            </a:r>
            <a:r>
              <a:rPr lang="en-GB" sz="2800" dirty="0" smtClean="0"/>
              <a:t> </a:t>
            </a:r>
            <a:r>
              <a:rPr lang="en-GB" sz="2800" dirty="0" err="1" smtClean="0"/>
              <a:t>trinken</a:t>
            </a:r>
            <a:endParaRPr lang="en-GB" sz="2800" dirty="0" smtClean="0"/>
          </a:p>
          <a:p>
            <a:pPr marL="360000" lvl="1" indent="0">
              <a:buNone/>
            </a:pPr>
            <a:r>
              <a:rPr lang="en-GB" sz="2800" dirty="0" smtClean="0"/>
              <a:t>-&gt; </a:t>
            </a:r>
            <a:r>
              <a:rPr lang="en-GB" sz="2800" dirty="0" err="1" smtClean="0"/>
              <a:t>Sei</a:t>
            </a:r>
            <a:r>
              <a:rPr lang="en-GB" sz="2800" dirty="0" smtClean="0"/>
              <a:t> </a:t>
            </a:r>
            <a:r>
              <a:rPr lang="en-GB" sz="2800" dirty="0" err="1" smtClean="0"/>
              <a:t>vorsichtig</a:t>
            </a:r>
            <a:r>
              <a:rPr lang="en-GB" sz="2800" dirty="0" smtClean="0"/>
              <a:t> auf </a:t>
            </a:r>
            <a:r>
              <a:rPr lang="en-GB" sz="2800" dirty="0" err="1" smtClean="0"/>
              <a:t>starke</a:t>
            </a:r>
            <a:r>
              <a:rPr lang="en-GB" sz="2800" dirty="0" smtClean="0"/>
              <a:t> </a:t>
            </a:r>
            <a:r>
              <a:rPr lang="en-GB" sz="2800" dirty="0" err="1" smtClean="0"/>
              <a:t>Verben</a:t>
            </a:r>
            <a:r>
              <a:rPr lang="en-GB" sz="2800" dirty="0" smtClean="0"/>
              <a:t>!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 smtClean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24031644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16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Freizeit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man…?</a:t>
            </a:r>
          </a:p>
          <a:p>
            <a:endParaRPr lang="en-GB" sz="2800" dirty="0"/>
          </a:p>
          <a:p>
            <a:r>
              <a:rPr lang="en-GB" sz="2800" dirty="0" smtClean="0"/>
              <a:t>I play football on Mondays</a:t>
            </a:r>
          </a:p>
          <a:p>
            <a:endParaRPr lang="en-GB" sz="2800" dirty="0"/>
          </a:p>
          <a:p>
            <a:r>
              <a:rPr lang="en-GB" sz="2800" dirty="0" smtClean="0"/>
              <a:t>You often travel (</a:t>
            </a:r>
            <a:r>
              <a:rPr lang="en-GB" sz="2800" dirty="0" err="1" smtClean="0"/>
              <a:t>fahren</a:t>
            </a:r>
            <a:r>
              <a:rPr lang="en-GB" sz="2800" dirty="0" smtClean="0"/>
              <a:t>) to London </a:t>
            </a:r>
            <a:endParaRPr lang="de-DE" sz="2800" dirty="0"/>
          </a:p>
          <a:p>
            <a:endParaRPr lang="de-DE" sz="2800" dirty="0" smtClean="0"/>
          </a:p>
          <a:p>
            <a:r>
              <a:rPr lang="de-DE" sz="2800" dirty="0" smtClean="0"/>
              <a:t>He watches TV in the evenings</a:t>
            </a:r>
          </a:p>
          <a:p>
            <a:endParaRPr lang="de-DE" sz="2800" dirty="0"/>
          </a:p>
          <a:p>
            <a:r>
              <a:rPr lang="de-DE" sz="2800" dirty="0" smtClean="0"/>
              <a:t>She sometimes reads a book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27746478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17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Freizeit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man…?</a:t>
            </a:r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spiele</a:t>
            </a:r>
            <a:r>
              <a:rPr lang="en-GB" sz="2800" dirty="0" smtClean="0"/>
              <a:t> </a:t>
            </a:r>
            <a:r>
              <a:rPr lang="en-GB" sz="2800" dirty="0" err="1" smtClean="0"/>
              <a:t>montags</a:t>
            </a:r>
            <a:r>
              <a:rPr lang="en-GB" sz="2800" dirty="0"/>
              <a:t> </a:t>
            </a:r>
            <a:r>
              <a:rPr lang="en-GB" sz="2800" dirty="0" err="1"/>
              <a:t>Fußball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smtClean="0"/>
              <a:t>Du </a:t>
            </a:r>
            <a:r>
              <a:rPr lang="en-GB" sz="2800" dirty="0" err="1" smtClean="0"/>
              <a:t>fährst</a:t>
            </a:r>
            <a:r>
              <a:rPr lang="en-GB" sz="2800" dirty="0" smtClean="0"/>
              <a:t> oft </a:t>
            </a:r>
            <a:r>
              <a:rPr lang="en-GB" sz="2800" dirty="0" err="1" smtClean="0"/>
              <a:t>nach</a:t>
            </a:r>
            <a:r>
              <a:rPr lang="en-GB" sz="2800" dirty="0" smtClean="0"/>
              <a:t> London</a:t>
            </a:r>
          </a:p>
          <a:p>
            <a:endParaRPr lang="de-DE" sz="2800" dirty="0" smtClean="0"/>
          </a:p>
          <a:p>
            <a:r>
              <a:rPr lang="de-DE" sz="2800" dirty="0" smtClean="0"/>
              <a:t>Er sieht abends fern</a:t>
            </a:r>
          </a:p>
          <a:p>
            <a:endParaRPr lang="de-DE" sz="2800" dirty="0"/>
          </a:p>
          <a:p>
            <a:r>
              <a:rPr lang="de-DE" sz="2800" dirty="0" smtClean="0"/>
              <a:t>Sie liest manchmal ein Buch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1681468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18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Freizeit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What is the VERB in these sentences?</a:t>
            </a:r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spiele</a:t>
            </a:r>
            <a:r>
              <a:rPr lang="en-GB" sz="2800" dirty="0" smtClean="0"/>
              <a:t> </a:t>
            </a:r>
            <a:r>
              <a:rPr lang="en-GB" sz="2800" dirty="0" err="1" smtClean="0"/>
              <a:t>montags</a:t>
            </a:r>
            <a:r>
              <a:rPr lang="en-GB" sz="2800" dirty="0"/>
              <a:t> </a:t>
            </a:r>
            <a:r>
              <a:rPr lang="en-GB" sz="2800" dirty="0" err="1"/>
              <a:t>Fußball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smtClean="0"/>
              <a:t>Du </a:t>
            </a:r>
            <a:r>
              <a:rPr lang="en-GB" sz="2800" dirty="0" err="1" smtClean="0"/>
              <a:t>fährst</a:t>
            </a:r>
            <a:r>
              <a:rPr lang="en-GB" sz="2800" dirty="0" smtClean="0"/>
              <a:t> oft </a:t>
            </a:r>
            <a:r>
              <a:rPr lang="en-GB" sz="2800" dirty="0" err="1" smtClean="0"/>
              <a:t>nach</a:t>
            </a:r>
            <a:r>
              <a:rPr lang="en-GB" sz="2800" dirty="0" smtClean="0"/>
              <a:t> London</a:t>
            </a:r>
          </a:p>
          <a:p>
            <a:endParaRPr lang="de-DE" sz="2800" dirty="0" smtClean="0"/>
          </a:p>
          <a:p>
            <a:r>
              <a:rPr lang="de-DE" sz="2800" dirty="0" smtClean="0"/>
              <a:t>Er sieht abends fern</a:t>
            </a:r>
          </a:p>
          <a:p>
            <a:endParaRPr lang="de-DE" sz="2800" dirty="0"/>
          </a:p>
          <a:p>
            <a:r>
              <a:rPr lang="de-DE" sz="2800" dirty="0" smtClean="0"/>
              <a:t>Sie liest manchmal ein Buch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2903692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19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Freizeit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What is the VERB in these sentences?</a:t>
            </a:r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b="1" dirty="0" err="1" smtClean="0"/>
              <a:t>spiele</a:t>
            </a:r>
            <a:r>
              <a:rPr lang="en-GB" sz="2800" dirty="0" smtClean="0"/>
              <a:t> </a:t>
            </a:r>
            <a:r>
              <a:rPr lang="en-GB" sz="2800" dirty="0" err="1" smtClean="0"/>
              <a:t>montags</a:t>
            </a:r>
            <a:r>
              <a:rPr lang="en-GB" sz="2800" dirty="0"/>
              <a:t> </a:t>
            </a:r>
            <a:r>
              <a:rPr lang="en-GB" sz="2800" dirty="0" err="1"/>
              <a:t>Fußball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smtClean="0"/>
              <a:t>Du </a:t>
            </a:r>
            <a:r>
              <a:rPr lang="en-GB" sz="2800" b="1" dirty="0" err="1" smtClean="0"/>
              <a:t>fährst</a:t>
            </a:r>
            <a:r>
              <a:rPr lang="en-GB" sz="2800" dirty="0" smtClean="0"/>
              <a:t> oft </a:t>
            </a:r>
            <a:r>
              <a:rPr lang="en-GB" sz="2800" dirty="0" err="1" smtClean="0"/>
              <a:t>nach</a:t>
            </a:r>
            <a:r>
              <a:rPr lang="en-GB" sz="2800" dirty="0" smtClean="0"/>
              <a:t> London</a:t>
            </a:r>
          </a:p>
          <a:p>
            <a:endParaRPr lang="de-DE" sz="2800" dirty="0" smtClean="0"/>
          </a:p>
          <a:p>
            <a:r>
              <a:rPr lang="de-DE" sz="2800" dirty="0" smtClean="0"/>
              <a:t>Er </a:t>
            </a:r>
            <a:r>
              <a:rPr lang="de-DE" sz="2800" b="1" dirty="0" smtClean="0"/>
              <a:t>sieht</a:t>
            </a:r>
            <a:r>
              <a:rPr lang="de-DE" sz="2800" dirty="0" smtClean="0"/>
              <a:t> abends </a:t>
            </a:r>
            <a:r>
              <a:rPr lang="de-DE" sz="2800" b="1" dirty="0" smtClean="0"/>
              <a:t>fern</a:t>
            </a:r>
          </a:p>
          <a:p>
            <a:endParaRPr lang="de-DE" sz="2800" dirty="0"/>
          </a:p>
          <a:p>
            <a:r>
              <a:rPr lang="de-DE" sz="2800" dirty="0" smtClean="0"/>
              <a:t>Sie </a:t>
            </a:r>
            <a:r>
              <a:rPr lang="de-DE" sz="2800" b="1" dirty="0" smtClean="0"/>
              <a:t>liest</a:t>
            </a:r>
            <a:r>
              <a:rPr lang="de-DE" sz="2800" dirty="0" smtClean="0"/>
              <a:t> manchmal ein Buch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42866245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836712"/>
            <a:ext cx="8395672" cy="5544616"/>
          </a:xfrm>
        </p:spPr>
        <p:txBody>
          <a:bodyPr/>
          <a:lstStyle/>
          <a:p>
            <a:r>
              <a:rPr lang="de-DE" sz="2800" dirty="0" smtClean="0"/>
              <a:t>Themen:</a:t>
            </a:r>
          </a:p>
          <a:p>
            <a:pPr marL="360000" lvl="1" indent="0">
              <a:buNone/>
            </a:pPr>
            <a:r>
              <a:rPr lang="de-DE" sz="2800" dirty="0" smtClean="0"/>
              <a:t>-&gt; Freizeit</a:t>
            </a:r>
          </a:p>
          <a:p>
            <a:pPr marL="360000" lvl="1" indent="0">
              <a:buNone/>
            </a:pPr>
            <a:r>
              <a:rPr lang="de-DE" sz="2800" dirty="0" smtClean="0"/>
              <a:t>-&gt; Familie</a:t>
            </a:r>
          </a:p>
          <a:p>
            <a:pPr marL="360000" lvl="1" indent="0">
              <a:buNone/>
            </a:pPr>
            <a:endParaRPr lang="de-DE" sz="2800" dirty="0"/>
          </a:p>
          <a:p>
            <a:r>
              <a:rPr lang="de-DE" sz="2800" dirty="0" smtClean="0"/>
              <a:t>Grammatik</a:t>
            </a:r>
          </a:p>
          <a:p>
            <a:pPr marL="360000" lvl="1" indent="0">
              <a:buNone/>
            </a:pPr>
            <a:r>
              <a:rPr lang="de-DE" sz="2800" dirty="0" smtClean="0"/>
              <a:t>-&gt; Wortstellung / word order</a:t>
            </a:r>
          </a:p>
          <a:p>
            <a:pPr marL="360000" lvl="1" indent="0">
              <a:buNone/>
            </a:pPr>
            <a:r>
              <a:rPr lang="de-DE" sz="2800" dirty="0" smtClean="0"/>
              <a:t>-&gt; Adverbien / adverbs</a:t>
            </a:r>
          </a:p>
          <a:p>
            <a:pPr marL="360000" lvl="1" indent="0">
              <a:buNone/>
            </a:pPr>
            <a:r>
              <a:rPr lang="de-DE" sz="2800" dirty="0" smtClean="0"/>
              <a:t>-&gt; Kasus / cases</a:t>
            </a:r>
          </a:p>
          <a:p>
            <a:pPr marL="360000" lvl="1" indent="0">
              <a:buNone/>
            </a:pPr>
            <a:r>
              <a:rPr lang="de-DE" sz="2800" dirty="0" smtClean="0"/>
              <a:t>-&gt; starke Verben / irregular verbs</a:t>
            </a:r>
          </a:p>
          <a:p>
            <a:pPr marL="360000" lvl="1" indent="0">
              <a:buNone/>
            </a:pPr>
            <a:r>
              <a:rPr lang="de-DE" sz="2800" dirty="0" smtClean="0"/>
              <a:t>-&gt; Possessivpronomen / possessive pronouns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7049667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20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Freizeit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What is the ADVERB of TIME in these sentences?</a:t>
            </a:r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spiele</a:t>
            </a:r>
            <a:r>
              <a:rPr lang="en-GB" sz="2800" dirty="0" smtClean="0"/>
              <a:t> </a:t>
            </a:r>
            <a:r>
              <a:rPr lang="en-GB" sz="2800" dirty="0" err="1" smtClean="0"/>
              <a:t>montags</a:t>
            </a:r>
            <a:r>
              <a:rPr lang="en-GB" sz="2800" dirty="0"/>
              <a:t> </a:t>
            </a:r>
            <a:r>
              <a:rPr lang="en-GB" sz="2800" dirty="0" err="1"/>
              <a:t>Fußball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smtClean="0"/>
              <a:t>Du </a:t>
            </a:r>
            <a:r>
              <a:rPr lang="en-GB" sz="2800" dirty="0" err="1" smtClean="0"/>
              <a:t>fährst</a:t>
            </a:r>
            <a:r>
              <a:rPr lang="en-GB" sz="2800" dirty="0" smtClean="0"/>
              <a:t> oft </a:t>
            </a:r>
            <a:r>
              <a:rPr lang="en-GB" sz="2800" dirty="0" err="1" smtClean="0"/>
              <a:t>nach</a:t>
            </a:r>
            <a:r>
              <a:rPr lang="en-GB" sz="2800" dirty="0" smtClean="0"/>
              <a:t> London</a:t>
            </a:r>
          </a:p>
          <a:p>
            <a:endParaRPr lang="de-DE" sz="2800" dirty="0" smtClean="0"/>
          </a:p>
          <a:p>
            <a:r>
              <a:rPr lang="de-DE" sz="2800" dirty="0" smtClean="0"/>
              <a:t>Er sieht abends fern</a:t>
            </a:r>
          </a:p>
          <a:p>
            <a:endParaRPr lang="de-DE" sz="2800" dirty="0"/>
          </a:p>
          <a:p>
            <a:r>
              <a:rPr lang="de-DE" sz="2800" dirty="0" smtClean="0"/>
              <a:t>Sie liest manchmal ein Buch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26692177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21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Freizeit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What is the ADVERB of TIME in these sentences?</a:t>
            </a:r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spiele</a:t>
            </a:r>
            <a:r>
              <a:rPr lang="en-GB" sz="2800" dirty="0" smtClean="0"/>
              <a:t> </a:t>
            </a:r>
            <a:r>
              <a:rPr lang="en-GB" sz="2800" b="1" dirty="0" err="1" smtClean="0"/>
              <a:t>montags</a:t>
            </a:r>
            <a:r>
              <a:rPr lang="en-GB" sz="2800" dirty="0"/>
              <a:t> </a:t>
            </a:r>
            <a:r>
              <a:rPr lang="en-GB" sz="2800" dirty="0" err="1"/>
              <a:t>Fußball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smtClean="0"/>
              <a:t>Du </a:t>
            </a:r>
            <a:r>
              <a:rPr lang="en-GB" sz="2800" dirty="0" err="1" smtClean="0"/>
              <a:t>fährst</a:t>
            </a:r>
            <a:r>
              <a:rPr lang="en-GB" sz="2800" dirty="0" smtClean="0"/>
              <a:t> </a:t>
            </a:r>
            <a:r>
              <a:rPr lang="en-GB" sz="2800" b="1" dirty="0" smtClean="0"/>
              <a:t>oft</a:t>
            </a:r>
            <a:r>
              <a:rPr lang="en-GB" sz="2800" dirty="0" smtClean="0"/>
              <a:t> </a:t>
            </a:r>
            <a:r>
              <a:rPr lang="en-GB" sz="2800" dirty="0" err="1" smtClean="0"/>
              <a:t>nach</a:t>
            </a:r>
            <a:r>
              <a:rPr lang="en-GB" sz="2800" dirty="0" smtClean="0"/>
              <a:t> London</a:t>
            </a:r>
          </a:p>
          <a:p>
            <a:endParaRPr lang="de-DE" sz="2800" dirty="0" smtClean="0"/>
          </a:p>
          <a:p>
            <a:r>
              <a:rPr lang="de-DE" sz="2800" dirty="0" smtClean="0"/>
              <a:t>Er sieht </a:t>
            </a:r>
            <a:r>
              <a:rPr lang="de-DE" sz="2800" b="1" dirty="0" smtClean="0"/>
              <a:t>abends</a:t>
            </a:r>
            <a:r>
              <a:rPr lang="de-DE" sz="2800" dirty="0" smtClean="0"/>
              <a:t> fern</a:t>
            </a:r>
          </a:p>
          <a:p>
            <a:endParaRPr lang="de-DE" sz="2800" dirty="0"/>
          </a:p>
          <a:p>
            <a:r>
              <a:rPr lang="de-DE" sz="2800" dirty="0" smtClean="0"/>
              <a:t>Sie liest </a:t>
            </a:r>
            <a:r>
              <a:rPr lang="de-DE" sz="2800" b="1" dirty="0" smtClean="0"/>
              <a:t>manchmal </a:t>
            </a:r>
            <a:r>
              <a:rPr lang="de-DE" sz="2800" dirty="0" smtClean="0"/>
              <a:t>ein Buch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9715722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22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9251534"/>
              </p:ext>
            </p:extLst>
          </p:nvPr>
        </p:nvGraphicFramePr>
        <p:xfrm>
          <a:off x="467544" y="836712"/>
          <a:ext cx="8237256" cy="499563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8337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7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78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678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1347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smtClean="0"/>
                        <a:t>V-2</a:t>
                      </a:r>
                      <a:r>
                        <a:rPr lang="en-GB" sz="2800" u="none" baseline="0" dirty="0" smtClean="0"/>
                        <a:t> </a:t>
                      </a:r>
                      <a:r>
                        <a:rPr lang="en-GB" sz="2800" u="none" baseline="0" dirty="0" err="1" smtClean="0"/>
                        <a:t>Wortstellung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8815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1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2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3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4 -&gt;</a:t>
                      </a:r>
                      <a:r>
                        <a:rPr lang="en-GB" sz="2800" baseline="0" dirty="0" smtClean="0"/>
                        <a:t> -&gt; 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445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spiele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 err="1" smtClean="0"/>
                        <a:t>montags</a:t>
                      </a:r>
                      <a:endParaRPr lang="en-GB" sz="28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 err="1" smtClean="0"/>
                        <a:t>Fußball</a:t>
                      </a:r>
                      <a:endParaRPr lang="en-GB" sz="28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212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fährst</a:t>
                      </a:r>
                      <a:endParaRPr lang="en-GB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smtClean="0"/>
                        <a:t>oft</a:t>
                      </a:r>
                      <a:endParaRPr lang="en-GB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nach</a:t>
                      </a:r>
                      <a:r>
                        <a:rPr lang="en-GB" sz="2800" b="0" dirty="0" smtClean="0"/>
                        <a:t> London</a:t>
                      </a:r>
                      <a:endParaRPr lang="en-GB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445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sieht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abends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fern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9445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liest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manchmal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ein</a:t>
                      </a:r>
                      <a:r>
                        <a:rPr lang="en-GB" sz="2800" dirty="0" smtClean="0"/>
                        <a:t> </a:t>
                      </a:r>
                      <a:r>
                        <a:rPr lang="en-GB" sz="2800" dirty="0" err="1" smtClean="0"/>
                        <a:t>Buch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7199588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23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41478964"/>
              </p:ext>
            </p:extLst>
          </p:nvPr>
        </p:nvGraphicFramePr>
        <p:xfrm>
          <a:off x="467544" y="836712"/>
          <a:ext cx="8237256" cy="499563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83373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46784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6784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46784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1347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smtClean="0"/>
                        <a:t>V-2</a:t>
                      </a:r>
                      <a:r>
                        <a:rPr lang="en-GB" sz="2800" u="none" baseline="0" dirty="0" smtClean="0"/>
                        <a:t> </a:t>
                      </a:r>
                      <a:r>
                        <a:rPr lang="en-GB" sz="2800" u="none" baseline="0" dirty="0" err="1" smtClean="0"/>
                        <a:t>Wortstellung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8815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1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smtClean="0"/>
                        <a:t>2</a:t>
                      </a:r>
                      <a:endParaRPr lang="en-GB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3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4 -&gt;</a:t>
                      </a:r>
                      <a:r>
                        <a:rPr lang="en-GB" sz="2800" baseline="0" dirty="0" smtClean="0"/>
                        <a:t> -&gt; 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445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err="1" smtClean="0"/>
                        <a:t>spiele</a:t>
                      </a:r>
                      <a:endParaRPr lang="en-GB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 err="1" smtClean="0"/>
                        <a:t>montags</a:t>
                      </a:r>
                      <a:endParaRPr lang="en-GB" sz="28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 err="1" smtClean="0"/>
                        <a:t>Fußball</a:t>
                      </a:r>
                      <a:endParaRPr lang="en-GB" sz="28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7212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err="1" smtClean="0"/>
                        <a:t>fährst</a:t>
                      </a:r>
                      <a:endParaRPr lang="en-GB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smtClean="0"/>
                        <a:t>oft</a:t>
                      </a:r>
                      <a:endParaRPr lang="en-GB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nach</a:t>
                      </a:r>
                      <a:r>
                        <a:rPr lang="en-GB" sz="2800" b="0" dirty="0" smtClean="0"/>
                        <a:t> London</a:t>
                      </a:r>
                      <a:endParaRPr lang="en-GB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445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err="1" smtClean="0"/>
                        <a:t>sieht</a:t>
                      </a:r>
                      <a:endParaRPr lang="en-GB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abends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fern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9445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err="1" smtClean="0"/>
                        <a:t>liest</a:t>
                      </a:r>
                      <a:endParaRPr lang="en-GB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manchmal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ein</a:t>
                      </a:r>
                      <a:r>
                        <a:rPr lang="en-GB" sz="2800" dirty="0" smtClean="0"/>
                        <a:t> </a:t>
                      </a:r>
                      <a:r>
                        <a:rPr lang="en-GB" sz="2800" dirty="0" err="1" smtClean="0"/>
                        <a:t>Buch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02688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24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V2-Wortstellung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Im</a:t>
            </a:r>
            <a:r>
              <a:rPr lang="en-GB" sz="2800" dirty="0" smtClean="0"/>
              <a:t> </a:t>
            </a:r>
            <a:r>
              <a:rPr lang="en-GB" sz="2800" dirty="0" err="1" smtClean="0"/>
              <a:t>Deutschen</a:t>
            </a:r>
            <a:r>
              <a:rPr lang="en-GB" sz="2800" dirty="0"/>
              <a:t> </a:t>
            </a:r>
            <a:r>
              <a:rPr lang="en-GB" sz="2800" dirty="0" err="1" smtClean="0"/>
              <a:t>ist</a:t>
            </a:r>
            <a:r>
              <a:rPr lang="en-GB" sz="2800" dirty="0" smtClean="0"/>
              <a:t> das Verb </a:t>
            </a:r>
            <a:r>
              <a:rPr lang="en-GB" sz="2800" dirty="0" err="1" smtClean="0"/>
              <a:t>immer</a:t>
            </a:r>
            <a:r>
              <a:rPr lang="en-GB" sz="2800" dirty="0" smtClean="0"/>
              <a:t> in Position 2 </a:t>
            </a:r>
            <a:r>
              <a:rPr lang="en-GB" sz="2800" i="1" dirty="0" smtClean="0"/>
              <a:t>the verb in German is always in the second position</a:t>
            </a:r>
          </a:p>
          <a:p>
            <a:endParaRPr lang="en-GB" sz="2800" i="1" dirty="0"/>
          </a:p>
          <a:p>
            <a:r>
              <a:rPr lang="en-GB" sz="2800" dirty="0" smtClean="0"/>
              <a:t>Was </a:t>
            </a:r>
            <a:r>
              <a:rPr lang="en-GB" sz="2800" dirty="0" err="1" smtClean="0"/>
              <a:t>passiert</a:t>
            </a:r>
            <a:r>
              <a:rPr lang="en-GB" sz="2800" dirty="0" smtClean="0"/>
              <a:t>, </a:t>
            </a:r>
            <a:r>
              <a:rPr lang="en-GB" sz="2800" dirty="0" err="1" smtClean="0"/>
              <a:t>wenn</a:t>
            </a:r>
            <a:r>
              <a:rPr lang="en-GB" sz="2800" dirty="0" smtClean="0"/>
              <a:t> </a:t>
            </a:r>
            <a:r>
              <a:rPr lang="en-GB" sz="2800" dirty="0" err="1" smtClean="0"/>
              <a:t>wir</a:t>
            </a:r>
            <a:r>
              <a:rPr lang="en-GB" sz="2800" dirty="0" smtClean="0"/>
              <a:t> das </a:t>
            </a:r>
            <a:r>
              <a:rPr lang="en-GB" sz="2800" dirty="0" err="1" smtClean="0"/>
              <a:t>Temporaladverb</a:t>
            </a:r>
            <a:r>
              <a:rPr lang="en-GB" sz="2800" dirty="0" smtClean="0"/>
              <a:t> in Position 1 </a:t>
            </a:r>
            <a:r>
              <a:rPr lang="en-GB" sz="2800" dirty="0" err="1" smtClean="0"/>
              <a:t>haben</a:t>
            </a:r>
            <a:r>
              <a:rPr lang="en-GB" sz="2800" dirty="0" smtClean="0"/>
              <a:t>? </a:t>
            </a:r>
            <a:r>
              <a:rPr lang="en-GB" sz="2800" i="1" dirty="0" smtClean="0"/>
              <a:t>What happens when we have the adverb of time in the first position?</a:t>
            </a:r>
          </a:p>
          <a:p>
            <a:pPr marL="360000" lvl="1" indent="0">
              <a:buNone/>
            </a:pPr>
            <a:r>
              <a:rPr lang="en-GB" sz="2800" dirty="0" smtClean="0"/>
              <a:t>-&gt; </a:t>
            </a:r>
            <a:r>
              <a:rPr lang="en-GB" sz="2800" dirty="0" err="1" smtClean="0"/>
              <a:t>z.B</a:t>
            </a:r>
            <a:r>
              <a:rPr lang="en-GB" sz="2800" dirty="0" smtClean="0"/>
              <a:t>. </a:t>
            </a:r>
            <a:r>
              <a:rPr lang="en-GB" sz="2800" dirty="0" err="1"/>
              <a:t>m</a:t>
            </a:r>
            <a:r>
              <a:rPr lang="en-GB" sz="2800" dirty="0" err="1" smtClean="0"/>
              <a:t>ontags</a:t>
            </a:r>
            <a:r>
              <a:rPr lang="en-GB" sz="2800" dirty="0" smtClean="0"/>
              <a:t>..., oft…, abends…, </a:t>
            </a:r>
            <a:r>
              <a:rPr lang="en-GB" sz="2800" dirty="0" err="1"/>
              <a:t>m</a:t>
            </a:r>
            <a:r>
              <a:rPr lang="en-GB" sz="2800" dirty="0" err="1" smtClean="0"/>
              <a:t>anchmal</a:t>
            </a:r>
            <a:r>
              <a:rPr lang="en-GB" sz="2800" dirty="0" smtClean="0"/>
              <a:t>…</a:t>
            </a:r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The verb and the subject </a:t>
            </a:r>
            <a:r>
              <a:rPr lang="en-GB" sz="2800" u="sng" dirty="0" smtClean="0"/>
              <a:t>invert</a:t>
            </a:r>
            <a:r>
              <a:rPr lang="en-GB" sz="2800" dirty="0" smtClean="0"/>
              <a:t>: </a:t>
            </a:r>
            <a:r>
              <a:rPr lang="en-GB" sz="2800" dirty="0" err="1" smtClean="0"/>
              <a:t>montags</a:t>
            </a:r>
            <a:r>
              <a:rPr lang="en-GB" sz="2800" dirty="0" smtClean="0"/>
              <a:t> </a:t>
            </a:r>
            <a:r>
              <a:rPr lang="en-GB" sz="2800" dirty="0" err="1" smtClean="0"/>
              <a:t>spiele</a:t>
            </a:r>
            <a:r>
              <a:rPr lang="en-GB" sz="2800" dirty="0" smtClean="0"/>
              <a:t> </a:t>
            </a:r>
            <a:r>
              <a:rPr lang="en-GB" sz="2800" dirty="0" err="1" smtClean="0"/>
              <a:t>ich</a:t>
            </a:r>
            <a:r>
              <a:rPr lang="en-GB" sz="2800" dirty="0" smtClean="0"/>
              <a:t>…, </a:t>
            </a:r>
            <a:r>
              <a:rPr lang="en-GB" sz="2800" dirty="0"/>
              <a:t>oft </a:t>
            </a:r>
            <a:r>
              <a:rPr lang="en-GB" sz="2800" dirty="0" err="1" smtClean="0"/>
              <a:t>fähst</a:t>
            </a:r>
            <a:r>
              <a:rPr lang="en-GB" sz="2800" dirty="0" smtClean="0"/>
              <a:t> du…, abends </a:t>
            </a:r>
            <a:r>
              <a:rPr lang="en-GB" sz="2800" dirty="0" err="1" smtClean="0"/>
              <a:t>sieht</a:t>
            </a:r>
            <a:r>
              <a:rPr lang="en-GB" sz="2800" dirty="0" smtClean="0"/>
              <a:t> </a:t>
            </a:r>
            <a:r>
              <a:rPr lang="en-GB" sz="2800" dirty="0" err="1" smtClean="0"/>
              <a:t>er</a:t>
            </a:r>
            <a:r>
              <a:rPr lang="en-GB" sz="2800" dirty="0" smtClean="0"/>
              <a:t>…, 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02537851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25</a:t>
            </a:fld>
            <a:endParaRPr lang="en-GB" alt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5136991"/>
              </p:ext>
            </p:extLst>
          </p:nvPr>
        </p:nvGraphicFramePr>
        <p:xfrm>
          <a:off x="467544" y="836712"/>
          <a:ext cx="7992888" cy="5112568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8262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175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7437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77465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9931">
                <a:tc gridSpan="4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smtClean="0"/>
                        <a:t>V-2</a:t>
                      </a:r>
                      <a:r>
                        <a:rPr lang="en-GB" sz="2800" u="none" baseline="0" dirty="0" smtClean="0"/>
                        <a:t> </a:t>
                      </a:r>
                      <a:r>
                        <a:rPr lang="en-GB" sz="2800" u="none" baseline="0" dirty="0" err="1" smtClean="0"/>
                        <a:t>Wortstellung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9921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1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smtClean="0"/>
                        <a:t>2</a:t>
                      </a:r>
                      <a:endParaRPr lang="en-GB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3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4 -&gt;</a:t>
                      </a:r>
                      <a:r>
                        <a:rPr lang="en-GB" sz="2800" baseline="0" dirty="0" smtClean="0"/>
                        <a:t> -&gt; 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06239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montags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err="1" smtClean="0"/>
                        <a:t>spiele</a:t>
                      </a:r>
                      <a:endParaRPr lang="en-GB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i="1" dirty="0" err="1" smtClean="0"/>
                        <a:t>ich</a:t>
                      </a:r>
                      <a:endParaRPr lang="en-GB" sz="2800" i="1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 err="1" smtClean="0"/>
                        <a:t>Fußball</a:t>
                      </a:r>
                      <a:endParaRPr lang="en-GB" sz="28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83615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oft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err="1" smtClean="0"/>
                        <a:t>fährst</a:t>
                      </a:r>
                      <a:endParaRPr lang="en-GB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i="1" dirty="0" smtClean="0"/>
                        <a:t>du</a:t>
                      </a:r>
                      <a:endParaRPr lang="en-GB" sz="2800" b="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nach</a:t>
                      </a:r>
                      <a:r>
                        <a:rPr lang="en-GB" sz="2800" b="0" dirty="0" smtClean="0"/>
                        <a:t> London</a:t>
                      </a:r>
                      <a:endParaRPr lang="en-GB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06239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abends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err="1" smtClean="0"/>
                        <a:t>sieht</a:t>
                      </a:r>
                      <a:endParaRPr lang="en-GB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 err="1" smtClean="0"/>
                        <a:t>er</a:t>
                      </a:r>
                      <a:endParaRPr lang="en-GB" sz="28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fern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957333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manchmal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1" dirty="0" err="1" smtClean="0"/>
                        <a:t>liest</a:t>
                      </a:r>
                      <a:endParaRPr lang="en-GB" sz="28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i="1" dirty="0" err="1" smtClean="0"/>
                        <a:t>sie</a:t>
                      </a:r>
                      <a:endParaRPr lang="en-GB" sz="2800" i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ein</a:t>
                      </a:r>
                      <a:r>
                        <a:rPr lang="en-GB" sz="2800" dirty="0" smtClean="0"/>
                        <a:t> </a:t>
                      </a:r>
                      <a:r>
                        <a:rPr lang="en-GB" sz="2800" dirty="0" err="1" smtClean="0"/>
                        <a:t>Buch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001733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26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V2-Wortstellung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Vorsicht</a:t>
            </a:r>
            <a:r>
              <a:rPr lang="en-GB" sz="2800" dirty="0" smtClean="0"/>
              <a:t>: </a:t>
            </a:r>
            <a:r>
              <a:rPr lang="en-GB" sz="2800" dirty="0" err="1" smtClean="0"/>
              <a:t>eine</a:t>
            </a:r>
            <a:r>
              <a:rPr lang="en-GB" sz="2800" dirty="0" smtClean="0"/>
              <a:t> </a:t>
            </a:r>
            <a:r>
              <a:rPr lang="en-GB" sz="2800" dirty="0" err="1" smtClean="0"/>
              <a:t>Ausnahme</a:t>
            </a:r>
            <a:r>
              <a:rPr lang="en-GB" sz="2800" dirty="0" smtClean="0"/>
              <a:t> </a:t>
            </a:r>
            <a:r>
              <a:rPr lang="en-GB" sz="2800" dirty="0" err="1" smtClean="0"/>
              <a:t>ist</a:t>
            </a:r>
            <a:r>
              <a:rPr lang="en-GB" sz="2800" dirty="0"/>
              <a:t> </a:t>
            </a:r>
            <a:r>
              <a:rPr lang="en-GB" sz="2800" dirty="0" err="1" smtClean="0"/>
              <a:t>Ja</a:t>
            </a:r>
            <a:r>
              <a:rPr lang="en-GB" sz="2800" dirty="0" smtClean="0"/>
              <a:t>/Nein-</a:t>
            </a:r>
            <a:r>
              <a:rPr lang="en-GB" sz="2800" dirty="0" err="1" smtClean="0"/>
              <a:t>Fragen</a:t>
            </a:r>
            <a:r>
              <a:rPr lang="en-GB" sz="2800" dirty="0" smtClean="0"/>
              <a:t>!</a:t>
            </a:r>
          </a:p>
          <a:p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0431332"/>
              </p:ext>
            </p:extLst>
          </p:nvPr>
        </p:nvGraphicFramePr>
        <p:xfrm>
          <a:off x="539552" y="2222880"/>
          <a:ext cx="8289607" cy="4140432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87195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655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203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6158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261585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43173">
                <a:tc gridSpan="5"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Ja</a:t>
                      </a:r>
                      <a:r>
                        <a:rPr lang="en-GB" sz="2800" b="0" dirty="0" smtClean="0"/>
                        <a:t>/Nein</a:t>
                      </a:r>
                      <a:r>
                        <a:rPr lang="en-GB" sz="2800" b="0" baseline="0" dirty="0" smtClean="0"/>
                        <a:t>-</a:t>
                      </a:r>
                      <a:r>
                        <a:rPr lang="en-GB" sz="2800" b="0" baseline="0" dirty="0" err="1" smtClean="0"/>
                        <a:t>Fragen</a:t>
                      </a:r>
                      <a:r>
                        <a:rPr lang="en-GB" sz="2800" baseline="0" dirty="0" smtClean="0"/>
                        <a:t> </a:t>
                      </a:r>
                      <a:r>
                        <a:rPr lang="en-GB" sz="2800" b="0" baseline="0" dirty="0" smtClean="0"/>
                        <a:t>(</a:t>
                      </a:r>
                      <a:r>
                        <a:rPr lang="en-GB" sz="2800" b="0" baseline="0" dirty="0" err="1" smtClean="0"/>
                        <a:t>z.B</a:t>
                      </a:r>
                      <a:r>
                        <a:rPr lang="en-GB" sz="2800" b="0" baseline="0" dirty="0" smtClean="0"/>
                        <a:t>. ‘do you…?’ ‘Yes/no’)</a:t>
                      </a:r>
                      <a:endParaRPr lang="en-GB" sz="2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b="1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42696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spielst</a:t>
                      </a:r>
                      <a:endParaRPr lang="en-GB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b="0" i="0" dirty="0" smtClean="0"/>
                        <a:t>du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 err="1" smtClean="0"/>
                        <a:t>montags</a:t>
                      </a:r>
                      <a:endParaRPr lang="en-GB" sz="28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 err="1" smtClean="0"/>
                        <a:t>Fußball</a:t>
                      </a:r>
                      <a:r>
                        <a:rPr lang="en-GB" sz="2800" dirty="0" smtClean="0"/>
                        <a:t>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21659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fährst</a:t>
                      </a:r>
                      <a:endParaRPr lang="en-GB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i="0" dirty="0" smtClean="0"/>
                        <a:t>du</a:t>
                      </a:r>
                      <a:endParaRPr lang="en-GB" sz="2800" b="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smtClean="0"/>
                        <a:t>oft</a:t>
                      </a:r>
                      <a:endParaRPr lang="en-GB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b="0" dirty="0" err="1" smtClean="0"/>
                        <a:t>nach</a:t>
                      </a:r>
                      <a:r>
                        <a:rPr lang="en-GB" sz="2800" b="0" dirty="0" smtClean="0"/>
                        <a:t> London?</a:t>
                      </a:r>
                      <a:endParaRPr lang="en-GB" sz="2800" b="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42696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sieht</a:t>
                      </a:r>
                      <a:endParaRPr lang="en-GB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i="0" dirty="0" err="1" smtClean="0"/>
                        <a:t>er</a:t>
                      </a:r>
                      <a:endParaRPr lang="en-GB" sz="2800" b="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abends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fern?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0208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dirty="0" err="1" smtClean="0"/>
                        <a:t>liest</a:t>
                      </a:r>
                      <a:endParaRPr lang="en-GB" sz="28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b="0" i="0" dirty="0" err="1" smtClean="0"/>
                        <a:t>sie</a:t>
                      </a:r>
                      <a:endParaRPr lang="en-GB" sz="2800" b="0" i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manchmal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dirty="0" err="1" smtClean="0"/>
                        <a:t>ein</a:t>
                      </a:r>
                      <a:r>
                        <a:rPr lang="en-GB" sz="2800" dirty="0" smtClean="0"/>
                        <a:t> </a:t>
                      </a:r>
                      <a:r>
                        <a:rPr lang="en-GB" sz="2800" dirty="0" err="1" smtClean="0"/>
                        <a:t>Buch</a:t>
                      </a:r>
                      <a:r>
                        <a:rPr lang="en-GB" sz="2800" dirty="0" smtClean="0"/>
                        <a:t>?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8204850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27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Freizeit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de-DE" sz="2800" dirty="0" smtClean="0"/>
              <a:t>Frage deine Partnerin/deinen Partner:</a:t>
            </a:r>
          </a:p>
          <a:p>
            <a:pPr marL="360000" lvl="1" indent="0">
              <a:buNone/>
            </a:pPr>
            <a:r>
              <a:rPr lang="de-DE" sz="2800" dirty="0" smtClean="0"/>
              <a:t>-&gt; </a:t>
            </a:r>
            <a:r>
              <a:rPr lang="de-DE" sz="2800" i="1" dirty="0" smtClean="0"/>
              <a:t>Wie oft... / Wann...?</a:t>
            </a:r>
          </a:p>
          <a:p>
            <a:pPr marL="360000" lvl="1" indent="0">
              <a:buNone/>
            </a:pPr>
            <a:endParaRPr lang="de-DE" sz="2800" dirty="0" smtClean="0"/>
          </a:p>
          <a:p>
            <a:r>
              <a:rPr lang="en-GB" sz="2800" dirty="0" err="1" smtClean="0"/>
              <a:t>Schreibe</a:t>
            </a:r>
            <a:r>
              <a:rPr lang="en-GB" sz="2800" dirty="0" smtClean="0"/>
              <a:t> die </a:t>
            </a:r>
            <a:r>
              <a:rPr lang="de-DE" sz="2800" dirty="0" smtClean="0"/>
              <a:t>S</a:t>
            </a:r>
            <a:r>
              <a:rPr lang="en-GB" sz="2800" dirty="0" err="1" smtClean="0"/>
              <a:t>ätze</a:t>
            </a:r>
            <a:r>
              <a:rPr lang="en-GB" sz="2800" dirty="0" smtClean="0"/>
              <a:t> </a:t>
            </a:r>
            <a:r>
              <a:rPr lang="en-GB" sz="2800" dirty="0" err="1" smtClean="0"/>
              <a:t>mit</a:t>
            </a:r>
            <a:r>
              <a:rPr lang="en-GB" sz="2800" dirty="0" smtClean="0"/>
              <a:t> </a:t>
            </a:r>
            <a:r>
              <a:rPr lang="en-GB" sz="2800" dirty="0" err="1" smtClean="0"/>
              <a:t>Temporaladverbien</a:t>
            </a:r>
            <a:r>
              <a:rPr lang="en-GB" sz="2800" dirty="0" smtClean="0"/>
              <a:t> </a:t>
            </a:r>
            <a:r>
              <a:rPr lang="en-GB" sz="2800" dirty="0" err="1"/>
              <a:t>erneut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smtClean="0"/>
              <a:t>1 Version </a:t>
            </a:r>
            <a:r>
              <a:rPr lang="en-GB" sz="2800" dirty="0" err="1" smtClean="0"/>
              <a:t>mit</a:t>
            </a:r>
            <a:r>
              <a:rPr lang="en-GB" sz="2800" dirty="0" smtClean="0"/>
              <a:t> ‘</a:t>
            </a:r>
            <a:r>
              <a:rPr lang="en-GB" sz="2800" dirty="0" err="1" smtClean="0"/>
              <a:t>er</a:t>
            </a:r>
            <a:r>
              <a:rPr lang="en-GB" sz="2800" dirty="0" smtClean="0"/>
              <a:t>/</a:t>
            </a:r>
            <a:r>
              <a:rPr lang="en-GB" sz="2800" dirty="0" err="1" smtClean="0"/>
              <a:t>sie</a:t>
            </a:r>
            <a:r>
              <a:rPr lang="en-GB" sz="2800" dirty="0" smtClean="0"/>
              <a:t>’ in Position 1</a:t>
            </a:r>
          </a:p>
          <a:p>
            <a:endParaRPr lang="en-GB" sz="2800" dirty="0"/>
          </a:p>
          <a:p>
            <a:r>
              <a:rPr lang="en-GB" sz="2800" dirty="0" smtClean="0"/>
              <a:t>1 Version </a:t>
            </a:r>
            <a:r>
              <a:rPr lang="en-GB" sz="2800" dirty="0" err="1" smtClean="0"/>
              <a:t>mit</a:t>
            </a:r>
            <a:r>
              <a:rPr lang="en-GB" sz="2800" dirty="0" smtClean="0"/>
              <a:t> </a:t>
            </a:r>
            <a:r>
              <a:rPr lang="en-GB" sz="2800" dirty="0" err="1" smtClean="0"/>
              <a:t>Temporaladverb</a:t>
            </a:r>
            <a:r>
              <a:rPr lang="en-GB" sz="2800" dirty="0" smtClean="0"/>
              <a:t> in Position 2 </a:t>
            </a:r>
            <a:endParaRPr lang="de-DE" sz="2800" dirty="0"/>
          </a:p>
          <a:p>
            <a:endParaRPr lang="de-DE" sz="2800" dirty="0" smtClean="0"/>
          </a:p>
        </p:txBody>
      </p:sp>
    </p:spTree>
    <p:extLst>
      <p:ext uri="{BB962C8B-B14F-4D97-AF65-F5344CB8AC3E}">
        <p14:creationId xmlns:p14="http://schemas.microsoft.com/office/powerpoint/2010/main" val="6172133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28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r>
              <a:rPr lang="en-GB" sz="2800" dirty="0" smtClean="0"/>
              <a:t>Was </a:t>
            </a:r>
            <a:r>
              <a:rPr lang="en-GB" sz="2800" dirty="0" err="1" smtClean="0"/>
              <a:t>passiert</a:t>
            </a:r>
            <a:r>
              <a:rPr lang="en-GB" sz="2800" dirty="0" smtClean="0"/>
              <a:t>, </a:t>
            </a:r>
            <a:r>
              <a:rPr lang="en-GB" sz="2800" dirty="0" err="1" smtClean="0"/>
              <a:t>wenn</a:t>
            </a:r>
            <a:r>
              <a:rPr lang="en-GB" sz="2800" dirty="0" smtClean="0"/>
              <a:t> </a:t>
            </a:r>
            <a:r>
              <a:rPr lang="en-GB" sz="2800" dirty="0" err="1" smtClean="0"/>
              <a:t>wir</a:t>
            </a:r>
            <a:r>
              <a:rPr lang="en-GB" sz="2800" dirty="0" smtClean="0"/>
              <a:t> </a:t>
            </a:r>
            <a:r>
              <a:rPr lang="en-GB" sz="2800" dirty="0" err="1" smtClean="0"/>
              <a:t>mehrere</a:t>
            </a:r>
            <a:r>
              <a:rPr lang="en-GB" sz="2800" dirty="0" smtClean="0"/>
              <a:t> </a:t>
            </a:r>
            <a:r>
              <a:rPr lang="en-GB" sz="2800" dirty="0" err="1" smtClean="0"/>
              <a:t>Adverbien</a:t>
            </a:r>
            <a:r>
              <a:rPr lang="en-GB" sz="2800" dirty="0" smtClean="0"/>
              <a:t> </a:t>
            </a:r>
            <a:r>
              <a:rPr lang="en-GB" sz="2800" dirty="0" err="1" smtClean="0"/>
              <a:t>im</a:t>
            </a:r>
            <a:r>
              <a:rPr lang="en-GB" sz="2800" dirty="0" smtClean="0"/>
              <a:t> </a:t>
            </a:r>
            <a:r>
              <a:rPr lang="en-GB" sz="2800" dirty="0" err="1" smtClean="0"/>
              <a:t>Satz</a:t>
            </a:r>
            <a:r>
              <a:rPr lang="en-GB" sz="2800" dirty="0" smtClean="0"/>
              <a:t> </a:t>
            </a:r>
            <a:r>
              <a:rPr lang="en-GB" sz="2800" dirty="0" err="1" smtClean="0"/>
              <a:t>haben</a:t>
            </a:r>
            <a:r>
              <a:rPr lang="en-GB" sz="2800" dirty="0" smtClean="0"/>
              <a:t>? </a:t>
            </a:r>
            <a:r>
              <a:rPr lang="en-GB" sz="2800" i="1" dirty="0" smtClean="0"/>
              <a:t>What happens when we have multiple adverbs in a sentence?</a:t>
            </a:r>
          </a:p>
          <a:p>
            <a:pPr marL="360000" lvl="1" indent="0">
              <a:buNone/>
            </a:pPr>
            <a:r>
              <a:rPr lang="en-GB" sz="2800" dirty="0" smtClean="0"/>
              <a:t>-&gt; </a:t>
            </a:r>
            <a:r>
              <a:rPr lang="en-GB" sz="2800" dirty="0" err="1" smtClean="0"/>
              <a:t>z.B</a:t>
            </a:r>
            <a:r>
              <a:rPr lang="en-GB" sz="2800" dirty="0" smtClean="0"/>
              <a:t>. </a:t>
            </a:r>
            <a:r>
              <a:rPr lang="en-GB" sz="2800" dirty="0" err="1" smtClean="0"/>
              <a:t>dienstags</a:t>
            </a:r>
            <a:r>
              <a:rPr lang="en-GB" sz="2800" dirty="0" smtClean="0"/>
              <a:t>, um 3 </a:t>
            </a:r>
            <a:r>
              <a:rPr lang="en-GB" sz="2800" dirty="0" err="1" smtClean="0"/>
              <a:t>Uhr</a:t>
            </a:r>
            <a:r>
              <a:rPr lang="en-GB" sz="2800" dirty="0" smtClean="0"/>
              <a:t>, ins Kino, </a:t>
            </a:r>
            <a:r>
              <a:rPr lang="en-GB" sz="2800" dirty="0" err="1" smtClean="0"/>
              <a:t>zu</a:t>
            </a:r>
            <a:r>
              <a:rPr lang="en-GB" sz="2800" dirty="0" smtClean="0"/>
              <a:t> </a:t>
            </a:r>
            <a:r>
              <a:rPr lang="en-GB" sz="2800" dirty="0" err="1" smtClean="0"/>
              <a:t>Hause</a:t>
            </a:r>
            <a:r>
              <a:rPr lang="en-GB" sz="2800" dirty="0" smtClean="0"/>
              <a:t>, </a:t>
            </a:r>
            <a:r>
              <a:rPr lang="en-GB" sz="2800" dirty="0" err="1" smtClean="0"/>
              <a:t>mit</a:t>
            </a:r>
            <a:r>
              <a:rPr lang="en-GB" sz="2800" dirty="0" smtClean="0"/>
              <a:t> </a:t>
            </a:r>
            <a:r>
              <a:rPr lang="en-GB" sz="2800" dirty="0" err="1" smtClean="0"/>
              <a:t>Freunden</a:t>
            </a:r>
            <a:r>
              <a:rPr lang="en-GB" sz="2800" dirty="0" smtClean="0"/>
              <a:t>, </a:t>
            </a:r>
            <a:r>
              <a:rPr lang="en-GB" sz="2800" dirty="0" err="1" smtClean="0"/>
              <a:t>mit</a:t>
            </a:r>
            <a:r>
              <a:rPr lang="en-GB" sz="2800" dirty="0" smtClean="0"/>
              <a:t> </a:t>
            </a:r>
            <a:r>
              <a:rPr lang="en-GB" sz="2800" dirty="0" err="1" smtClean="0"/>
              <a:t>meiner</a:t>
            </a:r>
            <a:r>
              <a:rPr lang="en-GB" sz="2800" dirty="0" smtClean="0"/>
              <a:t> </a:t>
            </a:r>
            <a:r>
              <a:rPr lang="en-GB" sz="2800" dirty="0" err="1" smtClean="0"/>
              <a:t>Familie</a:t>
            </a:r>
            <a:r>
              <a:rPr lang="en-GB" sz="2800" dirty="0" smtClean="0"/>
              <a:t>…</a:t>
            </a:r>
            <a:endParaRPr lang="en-GB" sz="2800" dirty="0"/>
          </a:p>
          <a:p>
            <a:pPr marL="360000" lvl="1" indent="0">
              <a:buNone/>
            </a:pPr>
            <a:endParaRPr lang="en-GB" sz="2800" dirty="0" smtClean="0"/>
          </a:p>
          <a:p>
            <a:r>
              <a:rPr lang="en-GB" sz="2800" dirty="0" err="1" smtClean="0"/>
              <a:t>Im</a:t>
            </a:r>
            <a:r>
              <a:rPr lang="en-GB" sz="2800" dirty="0" smtClean="0"/>
              <a:t> </a:t>
            </a:r>
            <a:r>
              <a:rPr lang="en-GB" sz="2800" dirty="0" err="1" smtClean="0"/>
              <a:t>Deutschen</a:t>
            </a:r>
            <a:r>
              <a:rPr lang="en-GB" sz="2800" dirty="0" smtClean="0"/>
              <a:t> </a:t>
            </a:r>
            <a:r>
              <a:rPr lang="en-GB" sz="2800" dirty="0" err="1" smtClean="0"/>
              <a:t>gibt</a:t>
            </a:r>
            <a:r>
              <a:rPr lang="en-GB" sz="2800" dirty="0" smtClean="0"/>
              <a:t> </a:t>
            </a:r>
            <a:r>
              <a:rPr lang="en-GB" sz="2800" dirty="0" err="1" smtClean="0"/>
              <a:t>es</a:t>
            </a:r>
            <a:r>
              <a:rPr lang="en-GB" sz="2800" dirty="0" smtClean="0"/>
              <a:t> </a:t>
            </a:r>
            <a:r>
              <a:rPr lang="en-GB" sz="2800" dirty="0" err="1" smtClean="0"/>
              <a:t>bestimmte</a:t>
            </a:r>
            <a:r>
              <a:rPr lang="en-GB" sz="2800" dirty="0" smtClean="0"/>
              <a:t> </a:t>
            </a:r>
            <a:r>
              <a:rPr lang="en-GB" sz="2800" dirty="0" err="1" smtClean="0"/>
              <a:t>Regeln</a:t>
            </a:r>
            <a:r>
              <a:rPr lang="en-GB" sz="2800" dirty="0" smtClean="0"/>
              <a:t> </a:t>
            </a:r>
            <a:r>
              <a:rPr lang="en-GB" sz="2800" dirty="0" err="1" smtClean="0"/>
              <a:t>dazu</a:t>
            </a:r>
            <a:r>
              <a:rPr lang="en-GB" sz="2800" dirty="0" smtClean="0"/>
              <a:t> </a:t>
            </a:r>
            <a:r>
              <a:rPr lang="en-GB" sz="2800" i="1" dirty="0"/>
              <a:t>t</a:t>
            </a:r>
            <a:r>
              <a:rPr lang="en-GB" sz="2800" i="1" dirty="0" smtClean="0"/>
              <a:t>here are specific rules about this in German…</a:t>
            </a:r>
          </a:p>
          <a:p>
            <a:endParaRPr lang="en-GB" sz="2800" i="1" dirty="0" smtClean="0"/>
          </a:p>
          <a:p>
            <a:pPr marL="0" indent="0" algn="ctr">
              <a:buNone/>
            </a:pPr>
            <a:r>
              <a:rPr lang="en-GB" sz="2800" b="1" u="sng" dirty="0" smtClean="0"/>
              <a:t>TIME – MANNER – PLACE</a:t>
            </a:r>
          </a:p>
          <a:p>
            <a:pPr marL="0" indent="0" algn="ctr">
              <a:buNone/>
            </a:pPr>
            <a:r>
              <a:rPr lang="en-GB" sz="2800" i="1" dirty="0" err="1" smtClean="0"/>
              <a:t>Wann</a:t>
            </a:r>
            <a:r>
              <a:rPr lang="en-GB" sz="2800" i="1" dirty="0" smtClean="0"/>
              <a:t>? </a:t>
            </a:r>
            <a:r>
              <a:rPr lang="en-GB" sz="2800" i="1" dirty="0" err="1" smtClean="0"/>
              <a:t>Wie</a:t>
            </a:r>
            <a:r>
              <a:rPr lang="en-GB" sz="2800" i="1" dirty="0" smtClean="0"/>
              <a:t>? Wo?</a:t>
            </a:r>
          </a:p>
          <a:p>
            <a:pPr marL="0" indent="0" algn="ctr">
              <a:buNone/>
            </a:pPr>
            <a:r>
              <a:rPr lang="en-GB" sz="2800" i="1" dirty="0" smtClean="0"/>
              <a:t>When? How? Where?</a:t>
            </a:r>
          </a:p>
          <a:p>
            <a:pPr marL="360000" lvl="1" indent="0">
              <a:buNone/>
            </a:pP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62331290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29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7590156"/>
              </p:ext>
            </p:extLst>
          </p:nvPr>
        </p:nvGraphicFramePr>
        <p:xfrm>
          <a:off x="107504" y="692696"/>
          <a:ext cx="8928991" cy="501796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68129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127516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4316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8067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975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9881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51347">
                <a:tc gridSpan="6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smtClean="0"/>
                        <a:t>T-M-P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2800" u="none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88815">
                <a:tc>
                  <a:txBody>
                    <a:bodyPr/>
                    <a:lstStyle/>
                    <a:p>
                      <a:pPr algn="ctr"/>
                      <a:r>
                        <a:rPr lang="en-GB" sz="2600" b="0" dirty="0" smtClean="0"/>
                        <a:t>1</a:t>
                      </a:r>
                      <a:endParaRPr lang="en-GB" sz="2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600" b="0" dirty="0" smtClean="0"/>
                        <a:t>2</a:t>
                      </a:r>
                      <a:endParaRPr lang="en-GB" sz="2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600" dirty="0" smtClean="0"/>
                        <a:t>T</a:t>
                      </a:r>
                      <a:endParaRPr lang="en-GB" sz="2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600" dirty="0" smtClean="0"/>
                        <a:t>M</a:t>
                      </a:r>
                      <a:endParaRPr lang="en-GB" sz="2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600" dirty="0" smtClean="0"/>
                        <a:t>P</a:t>
                      </a:r>
                      <a:endParaRPr lang="en-GB" sz="2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600" dirty="0" smtClean="0"/>
                        <a:t>-&gt; -&gt;</a:t>
                      </a:r>
                      <a:endParaRPr lang="en-GB" sz="26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94451">
                <a:tc>
                  <a:txBody>
                    <a:bodyPr/>
                    <a:lstStyle/>
                    <a:p>
                      <a:pPr algn="ctr"/>
                      <a:r>
                        <a:rPr lang="en-GB" sz="2600" dirty="0" err="1" smtClean="0"/>
                        <a:t>ich</a:t>
                      </a:r>
                      <a:endParaRPr lang="en-GB" sz="2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600" b="0" dirty="0" err="1" smtClean="0"/>
                        <a:t>spiele</a:t>
                      </a:r>
                      <a:endParaRPr lang="en-GB" sz="2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err="1" smtClean="0"/>
                        <a:t>montags</a:t>
                      </a:r>
                      <a:endParaRPr lang="en-GB" sz="2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err="1" smtClean="0"/>
                        <a:t>mit</a:t>
                      </a:r>
                      <a:r>
                        <a:rPr lang="en-GB" sz="2600" dirty="0" smtClean="0"/>
                        <a:t> </a:t>
                      </a:r>
                      <a:r>
                        <a:rPr lang="en-GB" sz="2600" dirty="0" err="1" smtClean="0"/>
                        <a:t>Freunden</a:t>
                      </a:r>
                      <a:endParaRPr lang="en-GB" sz="2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err="1" smtClean="0"/>
                        <a:t>im</a:t>
                      </a:r>
                      <a:r>
                        <a:rPr lang="en-GB" sz="2600" dirty="0" smtClean="0"/>
                        <a:t> Park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err="1" smtClean="0"/>
                        <a:t>Fußball</a:t>
                      </a:r>
                      <a:endParaRPr lang="en-GB" sz="26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94451">
                <a:tc>
                  <a:txBody>
                    <a:bodyPr/>
                    <a:lstStyle/>
                    <a:p>
                      <a:pPr algn="ctr"/>
                      <a:r>
                        <a:rPr lang="en-GB" sz="2600" dirty="0" smtClean="0"/>
                        <a:t>du</a:t>
                      </a:r>
                      <a:endParaRPr lang="en-GB" sz="2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600" b="0" dirty="0" err="1" smtClean="0"/>
                        <a:t>f</a:t>
                      </a:r>
                      <a:r>
                        <a:rPr lang="en-GB" sz="2400" b="0" dirty="0" err="1" smtClean="0"/>
                        <a:t>ä</a:t>
                      </a:r>
                      <a:r>
                        <a:rPr lang="en-GB" sz="2600" b="0" dirty="0" err="1" smtClean="0"/>
                        <a:t>hrst</a:t>
                      </a:r>
                      <a:endParaRPr lang="en-GB" sz="2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smtClean="0"/>
                        <a:t>oft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err="1" smtClean="0"/>
                        <a:t>mit</a:t>
                      </a:r>
                      <a:r>
                        <a:rPr lang="en-GB" sz="2600" dirty="0" smtClean="0"/>
                        <a:t> Le</a:t>
                      </a:r>
                      <a:r>
                        <a:rPr lang="en-GB" sz="2600" baseline="0" dirty="0" smtClean="0"/>
                        <a:t>ni</a:t>
                      </a:r>
                      <a:endParaRPr lang="en-GB" sz="2600" dirty="0" smtClean="0"/>
                    </a:p>
                  </a:txBody>
                  <a:tcPr anchor="ctr"/>
                </a:tc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err="1" smtClean="0"/>
                        <a:t>nach</a:t>
                      </a:r>
                      <a:r>
                        <a:rPr lang="en-GB" sz="2600" dirty="0" smtClean="0"/>
                        <a:t> London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28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94451">
                <a:tc>
                  <a:txBody>
                    <a:bodyPr/>
                    <a:lstStyle/>
                    <a:p>
                      <a:pPr algn="ctr"/>
                      <a:r>
                        <a:rPr lang="en-GB" sz="2600" dirty="0" err="1" smtClean="0"/>
                        <a:t>er</a:t>
                      </a:r>
                      <a:endParaRPr lang="en-GB" sz="2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600" b="0" dirty="0" err="1" smtClean="0"/>
                        <a:t>sieht</a:t>
                      </a:r>
                      <a:endParaRPr lang="en-GB" sz="2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smtClean="0"/>
                        <a:t>abends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2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err="1" smtClean="0"/>
                        <a:t>zu</a:t>
                      </a:r>
                      <a:r>
                        <a:rPr lang="en-GB" sz="2600" dirty="0" smtClean="0"/>
                        <a:t> </a:t>
                      </a:r>
                      <a:r>
                        <a:rPr lang="en-GB" sz="2600" dirty="0" err="1" smtClean="0"/>
                        <a:t>Hause</a:t>
                      </a:r>
                      <a:endParaRPr lang="en-GB" sz="2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smtClean="0"/>
                        <a:t>fern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94451">
                <a:tc>
                  <a:txBody>
                    <a:bodyPr/>
                    <a:lstStyle/>
                    <a:p>
                      <a:pPr algn="ctr"/>
                      <a:r>
                        <a:rPr lang="en-GB" sz="2600" dirty="0" err="1" smtClean="0"/>
                        <a:t>sie</a:t>
                      </a:r>
                      <a:endParaRPr lang="en-GB" sz="26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600" b="0" dirty="0" err="1" smtClean="0"/>
                        <a:t>liest</a:t>
                      </a:r>
                      <a:endParaRPr lang="en-GB" sz="2600" b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err="1" smtClean="0"/>
                        <a:t>manchmal</a:t>
                      </a:r>
                      <a:endParaRPr lang="en-GB" sz="2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err="1" smtClean="0"/>
                        <a:t>mit</a:t>
                      </a:r>
                      <a:r>
                        <a:rPr lang="en-GB" sz="2600" dirty="0" smtClean="0"/>
                        <a:t> </a:t>
                      </a:r>
                      <a:r>
                        <a:rPr lang="en-GB" sz="2600" dirty="0" err="1" smtClean="0"/>
                        <a:t>ihrem</a:t>
                      </a:r>
                      <a:r>
                        <a:rPr lang="en-GB" sz="2600" baseline="0" dirty="0" smtClean="0"/>
                        <a:t> Kind</a:t>
                      </a:r>
                      <a:endParaRPr lang="en-GB" sz="2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GB" sz="2600" dirty="0" smtClean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600" dirty="0" err="1" smtClean="0"/>
                        <a:t>ein</a:t>
                      </a:r>
                      <a:r>
                        <a:rPr lang="en-GB" sz="2600" dirty="0" smtClean="0"/>
                        <a:t> </a:t>
                      </a:r>
                      <a:r>
                        <a:rPr lang="en-GB" sz="2600" dirty="0" err="1" smtClean="0"/>
                        <a:t>Buch</a:t>
                      </a:r>
                      <a:endParaRPr lang="en-GB" sz="2600" dirty="0" smtClean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218834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Freizeit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de-DE" sz="2800" dirty="0" smtClean="0"/>
              <a:t>Frage deine Partnerin/deinen Partner:</a:t>
            </a:r>
          </a:p>
          <a:p>
            <a:pPr marL="360000" lvl="1" indent="0">
              <a:buNone/>
            </a:pPr>
            <a:r>
              <a:rPr lang="de-DE" sz="2800" dirty="0" smtClean="0"/>
              <a:t>-&gt; </a:t>
            </a:r>
            <a:r>
              <a:rPr lang="de-DE" sz="2800" i="1" dirty="0" smtClean="0"/>
              <a:t>Was machst du in deiner Freizeit?</a:t>
            </a:r>
          </a:p>
          <a:p>
            <a:pPr marL="360000" lvl="1" indent="0">
              <a:buNone/>
            </a:pPr>
            <a:endParaRPr lang="de-DE" sz="2800" dirty="0" smtClean="0"/>
          </a:p>
          <a:p>
            <a:r>
              <a:rPr lang="de-DE" sz="2800" dirty="0" smtClean="0"/>
              <a:t> Schreibe </a:t>
            </a:r>
            <a:r>
              <a:rPr lang="en-GB" sz="2800" dirty="0" smtClean="0"/>
              <a:t>in die </a:t>
            </a:r>
            <a:r>
              <a:rPr lang="en-GB" sz="2800" dirty="0" err="1" smtClean="0"/>
              <a:t>Tabelle</a:t>
            </a:r>
            <a:r>
              <a:rPr lang="en-GB" sz="2800" dirty="0" smtClean="0"/>
              <a:t> </a:t>
            </a:r>
            <a:r>
              <a:rPr lang="de-DE" sz="2800" dirty="0"/>
              <a:t>3 Aktivit</a:t>
            </a:r>
            <a:r>
              <a:rPr lang="en-GB" sz="2800" dirty="0" err="1"/>
              <a:t>äten</a:t>
            </a:r>
            <a:r>
              <a:rPr lang="en-GB" sz="2800" dirty="0"/>
              <a:t> 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 smtClean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28347247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30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T-M-P</a:t>
            </a:r>
          </a:p>
          <a:p>
            <a:endParaRPr lang="en-GB" sz="2800" dirty="0"/>
          </a:p>
          <a:p>
            <a:r>
              <a:rPr lang="en-GB" sz="2800" dirty="0" err="1" smtClean="0"/>
              <a:t>Freizeit</a:t>
            </a:r>
            <a:r>
              <a:rPr lang="en-GB" sz="2800" dirty="0" smtClean="0"/>
              <a:t>-Blatt &amp; </a:t>
            </a:r>
            <a:r>
              <a:rPr lang="en-GB" sz="2800" dirty="0" err="1" smtClean="0"/>
              <a:t>Kursbuch</a:t>
            </a:r>
            <a:r>
              <a:rPr lang="en-GB" sz="2800" dirty="0" smtClean="0"/>
              <a:t> S.14, 16, 17:</a:t>
            </a:r>
          </a:p>
          <a:p>
            <a:pPr marL="360000" lvl="1" indent="0">
              <a:buNone/>
            </a:pPr>
            <a:r>
              <a:rPr lang="en-GB" sz="2800" i="1" dirty="0" smtClean="0"/>
              <a:t>-&gt; </a:t>
            </a:r>
            <a:r>
              <a:rPr lang="en-GB" sz="2800" dirty="0" smtClean="0"/>
              <a:t>Which are the adverbs of time?</a:t>
            </a:r>
          </a:p>
          <a:p>
            <a:pPr marL="360000" lvl="1" indent="0">
              <a:buNone/>
            </a:pPr>
            <a:r>
              <a:rPr lang="en-GB" sz="2800" dirty="0" smtClean="0"/>
              <a:t>-&gt; Which are the adverbs of manner?</a:t>
            </a:r>
          </a:p>
          <a:p>
            <a:pPr marL="360000" lvl="1" indent="0">
              <a:buNone/>
            </a:pPr>
            <a:r>
              <a:rPr lang="en-GB" sz="2800" dirty="0" smtClean="0"/>
              <a:t>-&gt; Which are the adverbs of place?</a:t>
            </a:r>
          </a:p>
          <a:p>
            <a:pPr marL="360000" lvl="1" indent="0">
              <a:buNone/>
            </a:pPr>
            <a:endParaRPr lang="en-GB" sz="2800" dirty="0" smtClean="0"/>
          </a:p>
          <a:p>
            <a:r>
              <a:rPr lang="en-GB" sz="2800" dirty="0" err="1" smtClean="0"/>
              <a:t>Screibe</a:t>
            </a:r>
            <a:r>
              <a:rPr lang="en-GB" sz="2800" dirty="0" smtClean="0"/>
              <a:t> 3 </a:t>
            </a:r>
            <a:r>
              <a:rPr lang="en-GB" sz="2800" dirty="0" err="1" smtClean="0"/>
              <a:t>Sätze</a:t>
            </a:r>
            <a:r>
              <a:rPr lang="en-GB" sz="2800" dirty="0" smtClean="0"/>
              <a:t> (</a:t>
            </a:r>
            <a:r>
              <a:rPr lang="en-GB" sz="2800" dirty="0" err="1" smtClean="0"/>
              <a:t>ich</a:t>
            </a:r>
            <a:r>
              <a:rPr lang="en-GB" sz="2800" dirty="0" smtClean="0"/>
              <a:t>, du, </a:t>
            </a:r>
            <a:r>
              <a:rPr lang="en-GB" sz="2800" dirty="0" err="1" smtClean="0"/>
              <a:t>er</a:t>
            </a:r>
            <a:r>
              <a:rPr lang="en-GB" sz="2800" dirty="0" smtClean="0"/>
              <a:t>/</a:t>
            </a:r>
            <a:r>
              <a:rPr lang="en-GB" sz="2800" dirty="0" err="1" smtClean="0"/>
              <a:t>sie</a:t>
            </a:r>
            <a:r>
              <a:rPr lang="en-GB" sz="2800" dirty="0" smtClean="0"/>
              <a:t>) </a:t>
            </a:r>
            <a:r>
              <a:rPr lang="en-GB" sz="2800" dirty="0" err="1" smtClean="0"/>
              <a:t>mit</a:t>
            </a:r>
            <a:r>
              <a:rPr lang="en-GB" sz="2800" dirty="0" smtClean="0"/>
              <a:t> 3 </a:t>
            </a:r>
            <a:r>
              <a:rPr lang="en-GB" sz="2800" dirty="0" err="1" smtClean="0"/>
              <a:t>Adverbien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err="1" smtClean="0"/>
              <a:t>Stelle</a:t>
            </a:r>
            <a:r>
              <a:rPr lang="en-GB" sz="2800" dirty="0" smtClean="0"/>
              <a:t> die </a:t>
            </a:r>
            <a:r>
              <a:rPr lang="en-GB" sz="2800" dirty="0" err="1" smtClean="0"/>
              <a:t>Frage</a:t>
            </a:r>
            <a:r>
              <a:rPr lang="en-GB" sz="2800" dirty="0" smtClean="0"/>
              <a:t>: Was </a:t>
            </a:r>
            <a:r>
              <a:rPr lang="en-GB" sz="2800" dirty="0" err="1" smtClean="0"/>
              <a:t>machst</a:t>
            </a:r>
            <a:r>
              <a:rPr lang="en-GB" sz="2800" dirty="0" smtClean="0"/>
              <a:t> du in </a:t>
            </a:r>
            <a:r>
              <a:rPr lang="en-GB" sz="2800" dirty="0" err="1" smtClean="0"/>
              <a:t>deiner</a:t>
            </a:r>
            <a:r>
              <a:rPr lang="en-GB" sz="2800" dirty="0" smtClean="0"/>
              <a:t> </a:t>
            </a:r>
            <a:r>
              <a:rPr lang="en-GB" sz="2800" dirty="0" err="1" smtClean="0"/>
              <a:t>Freizeit</a:t>
            </a:r>
            <a:r>
              <a:rPr lang="en-GB" sz="2800" dirty="0" smtClean="0"/>
              <a:t>?</a:t>
            </a:r>
          </a:p>
          <a:p>
            <a:pPr marL="360000" lvl="1" indent="0">
              <a:buNone/>
            </a:pPr>
            <a:r>
              <a:rPr lang="en-GB" sz="2800" dirty="0" smtClean="0"/>
              <a:t>-&gt; </a:t>
            </a:r>
            <a:r>
              <a:rPr lang="en-GB" sz="2800" dirty="0" err="1" smtClean="0"/>
              <a:t>Antworte</a:t>
            </a:r>
            <a:r>
              <a:rPr lang="en-GB" sz="2800" dirty="0" smtClean="0"/>
              <a:t> </a:t>
            </a:r>
            <a:r>
              <a:rPr lang="en-GB" sz="2800" dirty="0" err="1" smtClean="0"/>
              <a:t>mit</a:t>
            </a:r>
            <a:r>
              <a:rPr lang="en-GB" sz="2800" dirty="0" smtClean="0"/>
              <a:t> T-M-P!</a:t>
            </a:r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177087491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31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Grammatik: </a:t>
            </a:r>
            <a:r>
              <a:rPr lang="en-GB" sz="2800" u="sng" dirty="0" err="1" smtClean="0"/>
              <a:t>Possessivpronomen</a:t>
            </a:r>
            <a:endParaRPr lang="en-GB" sz="2800" u="sng" dirty="0" smtClean="0"/>
          </a:p>
          <a:p>
            <a:pPr marL="0" indent="0" algn="ctr">
              <a:buNone/>
            </a:pPr>
            <a:endParaRPr lang="en-GB" sz="2800" u="sng" dirty="0"/>
          </a:p>
          <a:p>
            <a:r>
              <a:rPr lang="en-GB" sz="2800" dirty="0" smtClean="0"/>
              <a:t>S.25: </a:t>
            </a:r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‘my’ auf Deutsch? ‘Your’? ‘Her’? ‘His?’</a:t>
            </a:r>
          </a:p>
          <a:p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31445444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32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104645"/>
              </p:ext>
            </p:extLst>
          </p:nvPr>
        </p:nvGraphicFramePr>
        <p:xfrm>
          <a:off x="445924" y="332657"/>
          <a:ext cx="8258875" cy="6277108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16517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6517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5177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65177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65177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576063">
                <a:tc gridSpan="5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</a:rPr>
                        <a:t>Possessivpronomen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144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i="1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ich</a:t>
                      </a:r>
                      <a:endParaRPr lang="en-GB" sz="2800" b="0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</a:t>
                      </a: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ein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meine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mein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meine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44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i="1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du</a:t>
                      </a:r>
                      <a:endParaRPr lang="en-GB" sz="2800" b="0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dein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deine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dein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deine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8144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i="1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er</a:t>
                      </a:r>
                      <a:endParaRPr lang="en-GB" sz="2800" b="0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sein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seine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sein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seine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8144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i="1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sie</a:t>
                      </a:r>
                      <a:endParaRPr lang="en-GB" sz="2800" b="0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8144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i="1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wir</a:t>
                      </a:r>
                      <a:endParaRPr lang="en-GB" sz="2800" b="0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unser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unsere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unser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unsere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8144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i="1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</a:t>
                      </a:r>
                      <a:endParaRPr lang="en-GB" sz="2800" b="0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euer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eure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euer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eure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814435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i="1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sie</a:t>
                      </a:r>
                      <a:r>
                        <a:rPr lang="en-GB" sz="2800" b="0" i="1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/</a:t>
                      </a:r>
                      <a:r>
                        <a:rPr lang="en-GB" sz="2800" b="0" i="1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Sie</a:t>
                      </a:r>
                      <a:endParaRPr lang="en-GB" sz="2800" b="0" i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</a:t>
                      </a:r>
                      <a:r>
                        <a:rPr lang="en-GB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/</a:t>
                      </a: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ihre</a:t>
                      </a:r>
                      <a:r>
                        <a:rPr lang="en-GB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/</a:t>
                      </a: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</a:t>
                      </a:r>
                      <a:r>
                        <a:rPr lang="en-GB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/</a:t>
                      </a: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ihre</a:t>
                      </a:r>
                      <a:r>
                        <a:rPr lang="en-GB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/</a:t>
                      </a: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Ihre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72033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33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Grammatik: </a:t>
            </a:r>
            <a:r>
              <a:rPr lang="en-GB" sz="2800" u="sng" dirty="0" err="1" smtClean="0"/>
              <a:t>Possessivpronomen</a:t>
            </a:r>
            <a:endParaRPr lang="en-GB" sz="2800" u="sng" dirty="0" smtClean="0"/>
          </a:p>
          <a:p>
            <a:pPr marL="0" indent="0" algn="ctr">
              <a:buNone/>
            </a:pPr>
            <a:endParaRPr lang="en-GB" sz="2800" u="sng" dirty="0"/>
          </a:p>
          <a:p>
            <a:r>
              <a:rPr lang="en-GB" sz="2800" dirty="0" smtClean="0"/>
              <a:t>S.25: </a:t>
            </a:r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Deutsch:</a:t>
            </a:r>
          </a:p>
          <a:p>
            <a:endParaRPr lang="en-GB" sz="2800" dirty="0"/>
          </a:p>
          <a:p>
            <a:r>
              <a:rPr lang="en-GB" sz="2800" dirty="0"/>
              <a:t>My mother</a:t>
            </a:r>
          </a:p>
          <a:p>
            <a:r>
              <a:rPr lang="en-GB" sz="2800" dirty="0"/>
              <a:t>Your father</a:t>
            </a:r>
          </a:p>
          <a:p>
            <a:r>
              <a:rPr lang="en-GB" sz="2800" dirty="0"/>
              <a:t>His brother</a:t>
            </a:r>
          </a:p>
          <a:p>
            <a:r>
              <a:rPr lang="en-GB" sz="2800" dirty="0"/>
              <a:t>Her sister</a:t>
            </a:r>
          </a:p>
          <a:p>
            <a:r>
              <a:rPr lang="en-GB" sz="2800" dirty="0"/>
              <a:t>Our children</a:t>
            </a:r>
          </a:p>
          <a:p>
            <a:r>
              <a:rPr lang="en-GB" sz="2800" dirty="0"/>
              <a:t>Your (plural, informal) children</a:t>
            </a:r>
          </a:p>
          <a:p>
            <a:r>
              <a:rPr lang="en-GB" sz="2800" dirty="0"/>
              <a:t>Their children</a:t>
            </a:r>
          </a:p>
          <a:p>
            <a:endParaRPr lang="en-GB" sz="2800" dirty="0" smtClean="0"/>
          </a:p>
          <a:p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65074501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34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Grammatik: </a:t>
            </a:r>
            <a:r>
              <a:rPr lang="en-GB" sz="2800" u="sng" dirty="0" err="1" smtClean="0"/>
              <a:t>Possessivpronomen</a:t>
            </a:r>
            <a:endParaRPr lang="en-GB" sz="2800" u="sng" dirty="0" smtClean="0"/>
          </a:p>
          <a:p>
            <a:pPr marL="0" indent="0" algn="ctr">
              <a:buNone/>
            </a:pPr>
            <a:endParaRPr lang="en-GB" sz="2800" u="sng" dirty="0"/>
          </a:p>
          <a:p>
            <a:r>
              <a:rPr lang="en-GB" sz="2800" dirty="0" smtClean="0"/>
              <a:t>S.25: </a:t>
            </a:r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Deutsch:</a:t>
            </a:r>
          </a:p>
          <a:p>
            <a:endParaRPr lang="en-GB" sz="2800" dirty="0"/>
          </a:p>
          <a:p>
            <a:r>
              <a:rPr lang="en-GB" sz="2800" dirty="0"/>
              <a:t>My </a:t>
            </a:r>
            <a:r>
              <a:rPr lang="en-GB" sz="2800" dirty="0" smtClean="0"/>
              <a:t>mother = </a:t>
            </a:r>
            <a:r>
              <a:rPr lang="en-GB" sz="2800" dirty="0" err="1" smtClean="0"/>
              <a:t>meine</a:t>
            </a:r>
            <a:r>
              <a:rPr lang="en-GB" sz="2800" dirty="0" smtClean="0"/>
              <a:t> Mutter</a:t>
            </a:r>
            <a:endParaRPr lang="en-GB" sz="2800" dirty="0"/>
          </a:p>
          <a:p>
            <a:r>
              <a:rPr lang="en-GB" sz="2800" dirty="0"/>
              <a:t>Your </a:t>
            </a:r>
            <a:r>
              <a:rPr lang="en-GB" sz="2800" dirty="0" smtClean="0"/>
              <a:t>father = </a:t>
            </a:r>
            <a:r>
              <a:rPr lang="en-GB" sz="2800" dirty="0" err="1" smtClean="0"/>
              <a:t>dein</a:t>
            </a:r>
            <a:r>
              <a:rPr lang="en-GB" sz="2800" dirty="0" smtClean="0"/>
              <a:t> </a:t>
            </a:r>
            <a:r>
              <a:rPr lang="en-GB" sz="2800" dirty="0" err="1" smtClean="0"/>
              <a:t>Vater</a:t>
            </a:r>
            <a:endParaRPr lang="en-GB" sz="2800" dirty="0"/>
          </a:p>
          <a:p>
            <a:r>
              <a:rPr lang="en-GB" sz="2800" dirty="0"/>
              <a:t>His </a:t>
            </a:r>
            <a:r>
              <a:rPr lang="en-GB" sz="2800" dirty="0" smtClean="0"/>
              <a:t>brother = sein </a:t>
            </a:r>
            <a:r>
              <a:rPr lang="en-GB" sz="2800" dirty="0" err="1" smtClean="0"/>
              <a:t>Bruder</a:t>
            </a:r>
            <a:endParaRPr lang="en-GB" sz="2800" dirty="0"/>
          </a:p>
          <a:p>
            <a:r>
              <a:rPr lang="en-GB" sz="2800" dirty="0"/>
              <a:t>Her </a:t>
            </a:r>
            <a:r>
              <a:rPr lang="en-GB" sz="2800" dirty="0" smtClean="0"/>
              <a:t>sister = </a:t>
            </a:r>
            <a:r>
              <a:rPr lang="en-GB" sz="2800" dirty="0" err="1" smtClean="0"/>
              <a:t>ihre</a:t>
            </a:r>
            <a:r>
              <a:rPr lang="en-GB" sz="2800" dirty="0" smtClean="0"/>
              <a:t> </a:t>
            </a:r>
            <a:r>
              <a:rPr lang="en-GB" sz="2800" dirty="0" err="1" smtClean="0"/>
              <a:t>Schwester</a:t>
            </a:r>
            <a:endParaRPr lang="en-GB" sz="2800" dirty="0"/>
          </a:p>
          <a:p>
            <a:r>
              <a:rPr lang="en-GB" sz="2800" dirty="0"/>
              <a:t>Our </a:t>
            </a:r>
            <a:r>
              <a:rPr lang="en-GB" sz="2800" dirty="0" smtClean="0"/>
              <a:t>children = </a:t>
            </a:r>
            <a:r>
              <a:rPr lang="en-GB" sz="2800" dirty="0" err="1" smtClean="0"/>
              <a:t>unsere</a:t>
            </a:r>
            <a:r>
              <a:rPr lang="en-GB" sz="2800" dirty="0" smtClean="0"/>
              <a:t> Kinder</a:t>
            </a:r>
            <a:endParaRPr lang="en-GB" sz="2800" dirty="0"/>
          </a:p>
          <a:p>
            <a:r>
              <a:rPr lang="en-GB" sz="2800" dirty="0"/>
              <a:t>Your (plural, informal) </a:t>
            </a:r>
            <a:r>
              <a:rPr lang="en-GB" sz="2800" dirty="0" smtClean="0"/>
              <a:t>children = </a:t>
            </a:r>
            <a:r>
              <a:rPr lang="en-GB" sz="2800" dirty="0" err="1" smtClean="0"/>
              <a:t>eure</a:t>
            </a:r>
            <a:r>
              <a:rPr lang="en-GB" sz="2800" dirty="0" smtClean="0"/>
              <a:t> Kinder</a:t>
            </a:r>
            <a:endParaRPr lang="en-GB" sz="2800" dirty="0"/>
          </a:p>
          <a:p>
            <a:r>
              <a:rPr lang="en-GB" sz="2800" dirty="0"/>
              <a:t>Their </a:t>
            </a:r>
            <a:r>
              <a:rPr lang="en-GB" sz="2800" dirty="0" smtClean="0"/>
              <a:t>children = </a:t>
            </a:r>
            <a:r>
              <a:rPr lang="en-GB" sz="2800" dirty="0" err="1" smtClean="0"/>
              <a:t>ihre</a:t>
            </a:r>
            <a:r>
              <a:rPr lang="en-GB" sz="2800" dirty="0" smtClean="0"/>
              <a:t> Kinder</a:t>
            </a:r>
            <a:endParaRPr lang="en-GB" sz="2800" dirty="0"/>
          </a:p>
          <a:p>
            <a:endParaRPr lang="en-GB" sz="2800" dirty="0" smtClean="0"/>
          </a:p>
          <a:p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8256817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35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Grammatik: </a:t>
            </a:r>
            <a:r>
              <a:rPr lang="en-GB" sz="2800" u="sng" dirty="0" err="1" smtClean="0"/>
              <a:t>Kasus</a:t>
            </a:r>
            <a:endParaRPr lang="en-GB" sz="2800" u="sng" dirty="0"/>
          </a:p>
          <a:p>
            <a:pPr marL="0" indent="0" algn="ctr">
              <a:buNone/>
            </a:pPr>
            <a:endParaRPr lang="en-GB" sz="2800" u="sng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‘a’ auf Deutsch? Und ‘the’?</a:t>
            </a: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40154501"/>
              </p:ext>
            </p:extLst>
          </p:nvPr>
        </p:nvGraphicFramePr>
        <p:xfrm>
          <a:off x="827584" y="2636912"/>
          <a:ext cx="7272808" cy="3294714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181820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81820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818202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81820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84891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The (</a:t>
                      </a: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definiter</a:t>
                      </a:r>
                      <a:r>
                        <a:rPr lang="en-GB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GB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Artikel</a:t>
                      </a:r>
                      <a:r>
                        <a:rPr lang="en-GB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85526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der 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die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das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Calibri" panose="020F0502020204030204" pitchFamily="34" charset="0"/>
                        </a:rPr>
                        <a:t>die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817558">
                <a:tc gridSpan="4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 (</a:t>
                      </a:r>
                      <a:r>
                        <a:rPr lang="en-GB" sz="2800" b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indefiniter</a:t>
                      </a:r>
                      <a:r>
                        <a:rPr lang="en-GB" sz="2800" b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 </a:t>
                      </a:r>
                      <a:r>
                        <a:rPr lang="en-GB" sz="2800" b="0" dirty="0" err="1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Artikel</a:t>
                      </a:r>
                      <a:r>
                        <a:rPr lang="en-GB" sz="2800" b="0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)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036996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r>
                        <a:rPr lang="en-GB" sz="2800" b="1" dirty="0" err="1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ein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 err="1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eine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 err="1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ein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2800" b="1" dirty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 </a:t>
                      </a:r>
                      <a:r>
                        <a:rPr lang="en-GB" sz="2800" b="1" dirty="0" smtClean="0">
                          <a:effectLst/>
                          <a:latin typeface="Calibri" panose="020F0502020204030204" pitchFamily="34" charset="0"/>
                          <a:cs typeface="Calibri" panose="020F0502020204030204" pitchFamily="34" charset="0"/>
                        </a:rPr>
                        <a:t>-</a:t>
                      </a:r>
                      <a:endParaRPr lang="en-GB" sz="2800" b="1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84251026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36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Grammatik: </a:t>
            </a:r>
            <a:r>
              <a:rPr lang="en-GB" sz="2800" u="sng" dirty="0" err="1" smtClean="0"/>
              <a:t>Kasus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In German, we use slightly different word forms for ‘the’ and ‘a’ (and ‘my/your, etc.) depending on where they are in the sentence</a:t>
            </a:r>
          </a:p>
          <a:p>
            <a:endParaRPr lang="en-GB" sz="2800" dirty="0"/>
          </a:p>
          <a:p>
            <a:r>
              <a:rPr lang="en-GB" sz="2800" dirty="0" smtClean="0"/>
              <a:t>There are called ‘cases’ (‘</a:t>
            </a:r>
            <a:r>
              <a:rPr lang="en-GB" sz="2800" dirty="0" err="1" smtClean="0"/>
              <a:t>Kasus</a:t>
            </a:r>
            <a:r>
              <a:rPr lang="en-GB" sz="2800" dirty="0" smtClean="0"/>
              <a:t>’)</a:t>
            </a:r>
          </a:p>
          <a:p>
            <a:endParaRPr lang="en-GB" sz="2800" dirty="0"/>
          </a:p>
          <a:p>
            <a:r>
              <a:rPr lang="en-GB" sz="2800" dirty="0" smtClean="0"/>
              <a:t>In German, the </a:t>
            </a:r>
            <a:r>
              <a:rPr lang="en-GB" sz="2800" b="1" dirty="0" smtClean="0"/>
              <a:t>subject</a:t>
            </a:r>
            <a:r>
              <a:rPr lang="en-GB" sz="2800" dirty="0" smtClean="0"/>
              <a:t> of the sentence is in the </a:t>
            </a:r>
            <a:r>
              <a:rPr lang="en-GB" sz="2800" b="1" dirty="0" smtClean="0"/>
              <a:t>nominative case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smtClean="0"/>
              <a:t>The </a:t>
            </a:r>
            <a:r>
              <a:rPr lang="en-GB" sz="2800" b="1" dirty="0" smtClean="0"/>
              <a:t>object</a:t>
            </a:r>
            <a:r>
              <a:rPr lang="en-GB" sz="2800" dirty="0" smtClean="0"/>
              <a:t> is in the </a:t>
            </a:r>
            <a:r>
              <a:rPr lang="en-GB" sz="2800" b="1" dirty="0" smtClean="0"/>
              <a:t>accusative case</a:t>
            </a:r>
            <a:endParaRPr lang="de-DE" sz="2800" dirty="0" smtClean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79656143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37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smtClean="0"/>
              <a:t>Grammatik: </a:t>
            </a:r>
            <a:r>
              <a:rPr lang="en-GB" sz="2800" u="sng" dirty="0" err="1" smtClean="0"/>
              <a:t>Kasus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What is the SUBJECT of these sentences?</a:t>
            </a:r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spiele</a:t>
            </a:r>
            <a:r>
              <a:rPr lang="en-GB" sz="2800" dirty="0" smtClean="0"/>
              <a:t> </a:t>
            </a:r>
            <a:r>
              <a:rPr lang="en-GB" sz="2800" dirty="0" err="1" smtClean="0"/>
              <a:t>montags</a:t>
            </a:r>
            <a:r>
              <a:rPr lang="en-GB" sz="2800" dirty="0"/>
              <a:t> </a:t>
            </a:r>
            <a:r>
              <a:rPr lang="en-GB" sz="2800" dirty="0" err="1"/>
              <a:t>Fußball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smtClean="0"/>
              <a:t>Du </a:t>
            </a:r>
            <a:r>
              <a:rPr lang="en-GB" sz="2800" dirty="0" err="1" smtClean="0"/>
              <a:t>fährst</a:t>
            </a:r>
            <a:r>
              <a:rPr lang="en-GB" sz="2800" dirty="0" smtClean="0"/>
              <a:t> oft </a:t>
            </a:r>
            <a:r>
              <a:rPr lang="en-GB" sz="2800" dirty="0" err="1" smtClean="0"/>
              <a:t>nach</a:t>
            </a:r>
            <a:r>
              <a:rPr lang="en-GB" sz="2800" dirty="0" smtClean="0"/>
              <a:t> London</a:t>
            </a:r>
          </a:p>
          <a:p>
            <a:endParaRPr lang="de-DE" sz="2800" dirty="0" smtClean="0"/>
          </a:p>
          <a:p>
            <a:r>
              <a:rPr lang="de-DE" sz="2800" dirty="0" smtClean="0"/>
              <a:t>Er sieht abends fern</a:t>
            </a:r>
          </a:p>
          <a:p>
            <a:endParaRPr lang="de-DE" sz="2800" dirty="0"/>
          </a:p>
          <a:p>
            <a:r>
              <a:rPr lang="de-DE" sz="2800" dirty="0" smtClean="0"/>
              <a:t>Sie liest manchmal ein Buch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3725843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38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/>
              <a:t>Grammatik: </a:t>
            </a:r>
            <a:r>
              <a:rPr lang="en-GB" sz="2800" u="sng" dirty="0" err="1"/>
              <a:t>Kasus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What is the SUBJECT of these sentences?</a:t>
            </a:r>
          </a:p>
          <a:p>
            <a:endParaRPr lang="en-GB" sz="2800" dirty="0"/>
          </a:p>
          <a:p>
            <a:r>
              <a:rPr lang="en-GB" sz="2800" b="1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spiele</a:t>
            </a:r>
            <a:r>
              <a:rPr lang="en-GB" sz="2800" dirty="0" smtClean="0"/>
              <a:t> </a:t>
            </a:r>
            <a:r>
              <a:rPr lang="en-GB" sz="2800" dirty="0" err="1" smtClean="0"/>
              <a:t>montags</a:t>
            </a:r>
            <a:r>
              <a:rPr lang="en-GB" sz="2800" dirty="0"/>
              <a:t> </a:t>
            </a:r>
            <a:r>
              <a:rPr lang="en-GB" sz="2800" dirty="0" err="1"/>
              <a:t>Fußball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b="1" dirty="0" smtClean="0"/>
              <a:t>Du</a:t>
            </a:r>
            <a:r>
              <a:rPr lang="en-GB" sz="2800" dirty="0" smtClean="0"/>
              <a:t> </a:t>
            </a:r>
            <a:r>
              <a:rPr lang="en-GB" sz="2800" dirty="0" err="1" smtClean="0"/>
              <a:t>fährst</a:t>
            </a:r>
            <a:r>
              <a:rPr lang="en-GB" sz="2800" dirty="0" smtClean="0"/>
              <a:t> oft </a:t>
            </a:r>
            <a:r>
              <a:rPr lang="en-GB" sz="2800" dirty="0" err="1" smtClean="0"/>
              <a:t>nach</a:t>
            </a:r>
            <a:r>
              <a:rPr lang="en-GB" sz="2800" dirty="0" smtClean="0"/>
              <a:t> London</a:t>
            </a:r>
          </a:p>
          <a:p>
            <a:endParaRPr lang="de-DE" sz="2800" dirty="0" smtClean="0"/>
          </a:p>
          <a:p>
            <a:r>
              <a:rPr lang="de-DE" sz="2800" b="1" dirty="0" smtClean="0"/>
              <a:t>Er </a:t>
            </a:r>
            <a:r>
              <a:rPr lang="de-DE" sz="2800" dirty="0" smtClean="0"/>
              <a:t>sieht abends fern</a:t>
            </a:r>
          </a:p>
          <a:p>
            <a:endParaRPr lang="de-DE" sz="2800" dirty="0"/>
          </a:p>
          <a:p>
            <a:r>
              <a:rPr lang="de-DE" sz="2800" b="1" dirty="0" smtClean="0"/>
              <a:t>Sie</a:t>
            </a:r>
            <a:r>
              <a:rPr lang="de-DE" sz="2800" dirty="0" smtClean="0"/>
              <a:t> liest manchmal ein Buch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50355083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39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/>
              <a:t>Grammatik: </a:t>
            </a:r>
            <a:r>
              <a:rPr lang="en-GB" sz="2800" u="sng" dirty="0" err="1"/>
              <a:t>Kasus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What is the OBJECT of these sentences? </a:t>
            </a:r>
            <a:r>
              <a:rPr lang="en-GB" sz="2800" dirty="0" err="1" smtClean="0"/>
              <a:t>n.b.</a:t>
            </a:r>
            <a:r>
              <a:rPr lang="en-GB" sz="2800" dirty="0" smtClean="0"/>
              <a:t> not all of them have a direct object! There are only 2</a:t>
            </a:r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spiele</a:t>
            </a:r>
            <a:r>
              <a:rPr lang="en-GB" sz="2800" dirty="0" smtClean="0"/>
              <a:t> </a:t>
            </a:r>
            <a:r>
              <a:rPr lang="en-GB" sz="2800" dirty="0" err="1" smtClean="0"/>
              <a:t>montags</a:t>
            </a:r>
            <a:r>
              <a:rPr lang="en-GB" sz="2800" dirty="0"/>
              <a:t> </a:t>
            </a:r>
            <a:r>
              <a:rPr lang="en-GB" sz="2800" dirty="0" err="1"/>
              <a:t>Fußball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smtClean="0"/>
              <a:t>Du </a:t>
            </a:r>
            <a:r>
              <a:rPr lang="en-GB" sz="2800" dirty="0" err="1" smtClean="0"/>
              <a:t>fährst</a:t>
            </a:r>
            <a:r>
              <a:rPr lang="en-GB" sz="2800" dirty="0" smtClean="0"/>
              <a:t> oft </a:t>
            </a:r>
            <a:r>
              <a:rPr lang="en-GB" sz="2800" dirty="0" err="1" smtClean="0"/>
              <a:t>nach</a:t>
            </a:r>
            <a:r>
              <a:rPr lang="en-GB" sz="2800" dirty="0" smtClean="0"/>
              <a:t> London</a:t>
            </a:r>
          </a:p>
          <a:p>
            <a:endParaRPr lang="de-DE" sz="2800" dirty="0" smtClean="0"/>
          </a:p>
          <a:p>
            <a:r>
              <a:rPr lang="de-DE" sz="2800" dirty="0" smtClean="0"/>
              <a:t>Er sieht abends fern</a:t>
            </a:r>
          </a:p>
          <a:p>
            <a:endParaRPr lang="de-DE" sz="2800" dirty="0"/>
          </a:p>
          <a:p>
            <a:r>
              <a:rPr lang="de-DE" sz="2800" dirty="0" smtClean="0"/>
              <a:t>Sie liest manchmal ein Buch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86224216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4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24622326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9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spielen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spiel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spiel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spiel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spiel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spiel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spiel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256909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40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/>
              <a:t>Grammatik: </a:t>
            </a:r>
            <a:r>
              <a:rPr lang="en-GB" sz="2800" u="sng" dirty="0" err="1"/>
              <a:t>Kasus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smtClean="0"/>
              <a:t>What is the OBJECT of these sentences? </a:t>
            </a:r>
            <a:r>
              <a:rPr lang="en-GB" sz="2800" dirty="0" err="1"/>
              <a:t>n</a:t>
            </a:r>
            <a:r>
              <a:rPr lang="en-GB" sz="2800" dirty="0" err="1" smtClean="0"/>
              <a:t>.b.</a:t>
            </a:r>
            <a:r>
              <a:rPr lang="en-GB" sz="2800" dirty="0" smtClean="0"/>
              <a:t> not all of them have a direct object! There are only 2</a:t>
            </a:r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spiele</a:t>
            </a:r>
            <a:r>
              <a:rPr lang="en-GB" sz="2800" dirty="0" smtClean="0"/>
              <a:t> </a:t>
            </a:r>
            <a:r>
              <a:rPr lang="en-GB" sz="2800" dirty="0" err="1" smtClean="0"/>
              <a:t>montags</a:t>
            </a:r>
            <a:r>
              <a:rPr lang="en-GB" sz="2800" dirty="0"/>
              <a:t> </a:t>
            </a:r>
            <a:r>
              <a:rPr lang="en-GB" sz="2800" b="1" dirty="0" err="1"/>
              <a:t>Fußball</a:t>
            </a:r>
            <a:endParaRPr lang="en-GB" sz="2800" b="1" dirty="0" smtClean="0"/>
          </a:p>
          <a:p>
            <a:endParaRPr lang="en-GB" sz="2800" dirty="0"/>
          </a:p>
          <a:p>
            <a:r>
              <a:rPr lang="en-GB" sz="2800" dirty="0" smtClean="0"/>
              <a:t>Du </a:t>
            </a:r>
            <a:r>
              <a:rPr lang="en-GB" sz="2800" dirty="0" err="1" smtClean="0"/>
              <a:t>fährst</a:t>
            </a:r>
            <a:r>
              <a:rPr lang="en-GB" sz="2800" dirty="0" smtClean="0"/>
              <a:t> oft </a:t>
            </a:r>
            <a:r>
              <a:rPr lang="en-GB" sz="2800" dirty="0" err="1" smtClean="0"/>
              <a:t>nach</a:t>
            </a:r>
            <a:r>
              <a:rPr lang="en-GB" sz="2800" dirty="0" smtClean="0"/>
              <a:t> London</a:t>
            </a:r>
          </a:p>
          <a:p>
            <a:endParaRPr lang="de-DE" sz="2800" dirty="0" smtClean="0"/>
          </a:p>
          <a:p>
            <a:r>
              <a:rPr lang="de-DE" sz="2800" dirty="0" smtClean="0"/>
              <a:t>Er sieht abends fern</a:t>
            </a:r>
          </a:p>
          <a:p>
            <a:endParaRPr lang="de-DE" sz="2800" dirty="0"/>
          </a:p>
          <a:p>
            <a:r>
              <a:rPr lang="de-DE" sz="2800" dirty="0" smtClean="0"/>
              <a:t>Sie liest manchmal </a:t>
            </a:r>
            <a:r>
              <a:rPr lang="de-DE" sz="2800" b="1" dirty="0" smtClean="0"/>
              <a:t>ein Buch</a:t>
            </a:r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419425772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41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/>
              <a:t>Grammatik: </a:t>
            </a:r>
            <a:r>
              <a:rPr lang="en-GB" sz="2800" u="sng" dirty="0" err="1"/>
              <a:t>Kasus</a:t>
            </a:r>
            <a:endParaRPr lang="en-GB" sz="2800" u="sng" dirty="0"/>
          </a:p>
          <a:p>
            <a:pPr marL="0" indent="0" algn="ctr">
              <a:buNone/>
            </a:pPr>
            <a:endParaRPr lang="en-GB" sz="2800" u="sng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Deutsch…?</a:t>
            </a:r>
          </a:p>
          <a:p>
            <a:endParaRPr lang="en-GB" sz="2800" dirty="0"/>
          </a:p>
          <a:p>
            <a:r>
              <a:rPr lang="en-GB" sz="2800" dirty="0" smtClean="0"/>
              <a:t>Die Mutter </a:t>
            </a:r>
            <a:r>
              <a:rPr lang="en-GB" sz="2800" dirty="0" err="1" smtClean="0"/>
              <a:t>spielt</a:t>
            </a:r>
            <a:r>
              <a:rPr lang="en-GB" sz="2800" dirty="0" smtClean="0"/>
              <a:t> das </a:t>
            </a:r>
            <a:r>
              <a:rPr lang="en-GB" sz="2800" dirty="0" err="1" smtClean="0"/>
              <a:t>Brettspiel</a:t>
            </a:r>
            <a:endParaRPr lang="en-GB" sz="2800" dirty="0"/>
          </a:p>
          <a:p>
            <a:endParaRPr lang="en-GB" sz="2800" dirty="0"/>
          </a:p>
          <a:p>
            <a:r>
              <a:rPr lang="en-GB" sz="2800" dirty="0" smtClean="0"/>
              <a:t>Der </a:t>
            </a:r>
            <a:r>
              <a:rPr lang="en-GB" sz="2800" dirty="0" err="1" smtClean="0"/>
              <a:t>Vater</a:t>
            </a:r>
            <a:r>
              <a:rPr lang="en-GB" sz="2800" dirty="0" smtClean="0"/>
              <a:t> </a:t>
            </a:r>
            <a:r>
              <a:rPr lang="en-GB" sz="2800" dirty="0" err="1" smtClean="0"/>
              <a:t>trinkt</a:t>
            </a:r>
            <a:r>
              <a:rPr lang="en-GB" sz="2800" dirty="0" smtClean="0"/>
              <a:t> den </a:t>
            </a:r>
            <a:r>
              <a:rPr lang="en-GB" sz="2800" dirty="0" err="1" smtClean="0"/>
              <a:t>Kaffee</a:t>
            </a:r>
            <a:endParaRPr lang="en-GB" sz="2800" dirty="0"/>
          </a:p>
          <a:p>
            <a:endParaRPr lang="en-GB" sz="2800" dirty="0"/>
          </a:p>
          <a:p>
            <a:r>
              <a:rPr lang="en-GB" sz="2800" dirty="0" smtClean="0"/>
              <a:t>Die Kinder </a:t>
            </a:r>
            <a:r>
              <a:rPr lang="en-GB" sz="2800" dirty="0" err="1" smtClean="0"/>
              <a:t>sehen</a:t>
            </a:r>
            <a:r>
              <a:rPr lang="en-GB" sz="2800" dirty="0" smtClean="0"/>
              <a:t> den Film</a:t>
            </a:r>
            <a:endParaRPr lang="en-GB" sz="2800" dirty="0"/>
          </a:p>
          <a:p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41345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42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/>
              <a:t>Grammatik: </a:t>
            </a:r>
            <a:r>
              <a:rPr lang="en-GB" sz="2800" u="sng" dirty="0" err="1"/>
              <a:t>Kasus</a:t>
            </a:r>
            <a:endParaRPr lang="en-GB" sz="2800" u="sng" dirty="0"/>
          </a:p>
          <a:p>
            <a:pPr marL="0" indent="0" algn="ctr">
              <a:buNone/>
            </a:pPr>
            <a:endParaRPr lang="en-GB" sz="2800" u="sng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Deutsch…?</a:t>
            </a:r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habe</a:t>
            </a:r>
            <a:r>
              <a:rPr lang="en-GB" sz="2800" dirty="0" smtClean="0"/>
              <a:t> </a:t>
            </a:r>
            <a:r>
              <a:rPr lang="en-GB" sz="2800" dirty="0" err="1" smtClean="0"/>
              <a:t>eine</a:t>
            </a:r>
            <a:r>
              <a:rPr lang="en-GB" sz="2800" dirty="0" smtClean="0"/>
              <a:t> </a:t>
            </a:r>
            <a:r>
              <a:rPr lang="en-GB" sz="2800" dirty="0" err="1" smtClean="0"/>
              <a:t>Schwester</a:t>
            </a:r>
            <a:endParaRPr lang="en-GB" sz="2800" dirty="0"/>
          </a:p>
          <a:p>
            <a:endParaRPr lang="en-GB" sz="2800" dirty="0"/>
          </a:p>
          <a:p>
            <a:r>
              <a:rPr lang="en-GB" sz="2800" dirty="0" err="1" smtClean="0"/>
              <a:t>Wir</a:t>
            </a:r>
            <a:r>
              <a:rPr lang="en-GB" sz="2800" dirty="0" smtClean="0"/>
              <a:t> </a:t>
            </a:r>
            <a:r>
              <a:rPr lang="en-GB" sz="2800" dirty="0" err="1" smtClean="0"/>
              <a:t>haben</a:t>
            </a:r>
            <a:r>
              <a:rPr lang="en-GB" sz="2800" dirty="0" smtClean="0"/>
              <a:t> </a:t>
            </a:r>
            <a:r>
              <a:rPr lang="en-GB" sz="2800" dirty="0" err="1" smtClean="0"/>
              <a:t>einen</a:t>
            </a:r>
            <a:r>
              <a:rPr lang="en-GB" sz="2800" dirty="0" smtClean="0"/>
              <a:t> </a:t>
            </a:r>
            <a:r>
              <a:rPr lang="en-GB" sz="2800" dirty="0" err="1" smtClean="0"/>
              <a:t>Bruder</a:t>
            </a:r>
            <a:endParaRPr lang="en-GB" sz="2800" dirty="0"/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habe</a:t>
            </a:r>
            <a:r>
              <a:rPr lang="en-GB" sz="2800" dirty="0" smtClean="0"/>
              <a:t> </a:t>
            </a:r>
            <a:r>
              <a:rPr lang="en-GB" sz="2800" dirty="0" err="1" smtClean="0"/>
              <a:t>ein</a:t>
            </a:r>
            <a:r>
              <a:rPr lang="en-GB" sz="2800" dirty="0" smtClean="0"/>
              <a:t> </a:t>
            </a:r>
            <a:r>
              <a:rPr lang="en-GB" sz="2800" dirty="0" err="1" smtClean="0"/>
              <a:t>Haustier</a:t>
            </a:r>
            <a:r>
              <a:rPr lang="en-GB" sz="2800" dirty="0" smtClean="0"/>
              <a:t>, </a:t>
            </a:r>
            <a:r>
              <a:rPr lang="en-GB" sz="2800" dirty="0" err="1" smtClean="0"/>
              <a:t>es</a:t>
            </a:r>
            <a:r>
              <a:rPr lang="en-GB" sz="2800" dirty="0" smtClean="0"/>
              <a:t> </a:t>
            </a:r>
            <a:r>
              <a:rPr lang="en-GB" sz="2800" dirty="0" err="1" smtClean="0"/>
              <a:t>ist</a:t>
            </a:r>
            <a:r>
              <a:rPr lang="en-GB" sz="2800" dirty="0" smtClean="0"/>
              <a:t> </a:t>
            </a:r>
            <a:r>
              <a:rPr lang="en-GB" sz="2800" dirty="0" err="1" smtClean="0"/>
              <a:t>ein</a:t>
            </a:r>
            <a:r>
              <a:rPr lang="en-GB" sz="2800" dirty="0" smtClean="0"/>
              <a:t> </a:t>
            </a:r>
            <a:r>
              <a:rPr lang="en-GB" sz="2800" dirty="0" err="1" smtClean="0"/>
              <a:t>Wellensittich</a:t>
            </a:r>
            <a:endParaRPr lang="en-GB" sz="2800" dirty="0"/>
          </a:p>
          <a:p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87899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43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/>
              <a:t>Grammatik: </a:t>
            </a:r>
            <a:r>
              <a:rPr lang="en-GB" sz="2800" u="sng" dirty="0" err="1"/>
              <a:t>Kasus</a:t>
            </a:r>
            <a:endParaRPr lang="en-GB" sz="2800" u="sng" dirty="0"/>
          </a:p>
          <a:p>
            <a:pPr marL="0" indent="0" algn="ctr">
              <a:buNone/>
            </a:pPr>
            <a:endParaRPr lang="en-GB" sz="2800" u="sng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Deutsch…?</a:t>
            </a:r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habe</a:t>
            </a:r>
            <a:r>
              <a:rPr lang="en-GB" sz="2800" dirty="0" smtClean="0"/>
              <a:t> </a:t>
            </a:r>
            <a:r>
              <a:rPr lang="en-GB" sz="2800" dirty="0" err="1" smtClean="0"/>
              <a:t>keine</a:t>
            </a:r>
            <a:r>
              <a:rPr lang="en-GB" sz="2800" dirty="0" smtClean="0"/>
              <a:t> </a:t>
            </a:r>
            <a:r>
              <a:rPr lang="en-GB" sz="2800" dirty="0" err="1" smtClean="0"/>
              <a:t>Geschwister</a:t>
            </a:r>
            <a:r>
              <a:rPr lang="en-GB" sz="2800" dirty="0" smtClean="0"/>
              <a:t>, </a:t>
            </a:r>
            <a:r>
              <a:rPr lang="en-GB" sz="2800" dirty="0" err="1" smtClean="0"/>
              <a:t>ich</a:t>
            </a:r>
            <a:r>
              <a:rPr lang="en-GB" sz="2800" dirty="0" smtClean="0"/>
              <a:t> bin </a:t>
            </a:r>
            <a:r>
              <a:rPr lang="en-GB" sz="2800" dirty="0" err="1" smtClean="0"/>
              <a:t>Einzelkind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habe</a:t>
            </a:r>
            <a:r>
              <a:rPr lang="en-GB" sz="2800" dirty="0" smtClean="0"/>
              <a:t> </a:t>
            </a:r>
            <a:r>
              <a:rPr lang="en-GB" sz="2800" dirty="0" err="1" smtClean="0"/>
              <a:t>kein</a:t>
            </a:r>
            <a:r>
              <a:rPr lang="en-GB" sz="2800" dirty="0" smtClean="0"/>
              <a:t> </a:t>
            </a:r>
            <a:r>
              <a:rPr lang="en-GB" sz="2800" dirty="0" err="1" smtClean="0"/>
              <a:t>Haustier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err="1" smtClean="0"/>
              <a:t>Er</a:t>
            </a:r>
            <a:r>
              <a:rPr lang="en-GB" sz="2800" dirty="0" smtClean="0"/>
              <a:t> hat </a:t>
            </a:r>
            <a:r>
              <a:rPr lang="en-GB" sz="2800" dirty="0" err="1" smtClean="0"/>
              <a:t>keinen</a:t>
            </a:r>
            <a:r>
              <a:rPr lang="en-GB" sz="2800" dirty="0" smtClean="0"/>
              <a:t> </a:t>
            </a:r>
            <a:r>
              <a:rPr lang="en-GB" sz="2800" dirty="0" err="1" smtClean="0"/>
              <a:t>Großvater</a:t>
            </a:r>
            <a:endParaRPr lang="en-GB" sz="2800" dirty="0"/>
          </a:p>
          <a:p>
            <a:endParaRPr lang="en-GB" sz="2800" dirty="0"/>
          </a:p>
          <a:p>
            <a:r>
              <a:rPr lang="en-GB" sz="2800" dirty="0" err="1" smtClean="0"/>
              <a:t>Sie</a:t>
            </a:r>
            <a:r>
              <a:rPr lang="en-GB" sz="2800" dirty="0" smtClean="0"/>
              <a:t> hat </a:t>
            </a:r>
            <a:r>
              <a:rPr lang="en-GB" sz="2800" dirty="0" err="1" smtClean="0"/>
              <a:t>keine</a:t>
            </a:r>
            <a:r>
              <a:rPr lang="en-GB" sz="2800" dirty="0" smtClean="0"/>
              <a:t> </a:t>
            </a:r>
            <a:r>
              <a:rPr lang="en-GB" sz="2800" dirty="0" err="1" smtClean="0"/>
              <a:t>Maus</a:t>
            </a:r>
            <a:r>
              <a:rPr lang="en-GB" sz="2800" dirty="0" smtClean="0"/>
              <a:t>, </a:t>
            </a:r>
            <a:r>
              <a:rPr lang="en-GB" sz="2800" dirty="0" err="1" smtClean="0"/>
              <a:t>sie</a:t>
            </a:r>
            <a:r>
              <a:rPr lang="en-GB" sz="2800" dirty="0" smtClean="0"/>
              <a:t> hat </a:t>
            </a:r>
            <a:r>
              <a:rPr lang="en-GB" sz="2800" dirty="0" err="1" smtClean="0"/>
              <a:t>eine</a:t>
            </a:r>
            <a:r>
              <a:rPr lang="en-GB" sz="2800" dirty="0" smtClean="0"/>
              <a:t> </a:t>
            </a:r>
            <a:r>
              <a:rPr lang="en-GB" sz="2800" dirty="0" err="1" smtClean="0"/>
              <a:t>Rennmaus</a:t>
            </a:r>
            <a:endParaRPr lang="en-GB" sz="2800" dirty="0"/>
          </a:p>
          <a:p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404741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44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/>
              <a:t>Grammatik: </a:t>
            </a:r>
            <a:r>
              <a:rPr lang="en-GB" sz="2800" u="sng" dirty="0" err="1"/>
              <a:t>Kasus</a:t>
            </a:r>
            <a:endParaRPr lang="en-GB" sz="2800" u="sng" dirty="0"/>
          </a:p>
          <a:p>
            <a:pPr marL="0" indent="0" algn="ctr">
              <a:buNone/>
            </a:pPr>
            <a:endParaRPr lang="en-GB" sz="2800" u="sng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Deutsch…?</a:t>
            </a:r>
          </a:p>
          <a:p>
            <a:endParaRPr lang="en-GB" sz="2800" dirty="0"/>
          </a:p>
          <a:p>
            <a:r>
              <a:rPr lang="en-GB" sz="2800" dirty="0" err="1" smtClean="0"/>
              <a:t>Wir</a:t>
            </a:r>
            <a:r>
              <a:rPr lang="en-GB" sz="2800" dirty="0" smtClean="0"/>
              <a:t> </a:t>
            </a:r>
            <a:r>
              <a:rPr lang="en-GB" sz="2800" dirty="0" err="1" smtClean="0"/>
              <a:t>haben</a:t>
            </a:r>
            <a:r>
              <a:rPr lang="en-GB" sz="2800" dirty="0" smtClean="0"/>
              <a:t> </a:t>
            </a:r>
            <a:r>
              <a:rPr lang="en-GB" sz="2800" dirty="0" err="1" smtClean="0"/>
              <a:t>keinen</a:t>
            </a:r>
            <a:r>
              <a:rPr lang="en-GB" sz="2800" dirty="0" smtClean="0"/>
              <a:t> </a:t>
            </a:r>
            <a:r>
              <a:rPr lang="en-GB" sz="2800" dirty="0" err="1" smtClean="0"/>
              <a:t>Bruder</a:t>
            </a:r>
            <a:endParaRPr lang="en-GB" sz="2800" dirty="0"/>
          </a:p>
          <a:p>
            <a:endParaRPr lang="en-GB" sz="2800" dirty="0" smtClean="0"/>
          </a:p>
          <a:p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0453321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45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/>
              <a:t>Grammatik: </a:t>
            </a:r>
            <a:r>
              <a:rPr lang="en-GB" sz="2800" u="sng" dirty="0" err="1"/>
              <a:t>Kasus</a:t>
            </a:r>
            <a:endParaRPr lang="en-GB" sz="2800" u="sng" dirty="0"/>
          </a:p>
          <a:p>
            <a:pPr marL="0" indent="0" algn="ctr">
              <a:buNone/>
            </a:pPr>
            <a:endParaRPr lang="en-GB" sz="2800" u="sng" dirty="0"/>
          </a:p>
          <a:p>
            <a:r>
              <a:rPr lang="en-GB" sz="2800" dirty="0" err="1" smtClean="0"/>
              <a:t>Wie</a:t>
            </a:r>
            <a:r>
              <a:rPr lang="en-GB" sz="2800" dirty="0" smtClean="0"/>
              <a:t> </a:t>
            </a:r>
            <a:r>
              <a:rPr lang="en-GB" sz="2800" dirty="0" err="1" smtClean="0"/>
              <a:t>sagt</a:t>
            </a:r>
            <a:r>
              <a:rPr lang="en-GB" sz="2800" dirty="0" smtClean="0"/>
              <a:t> man auf Deutsch…?</a:t>
            </a:r>
          </a:p>
          <a:p>
            <a:pPr marL="0" indent="0">
              <a:buNone/>
            </a:pPr>
            <a:endParaRPr lang="en-GB" sz="2800" dirty="0" smtClean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liebe</a:t>
            </a:r>
            <a:r>
              <a:rPr lang="en-GB" sz="2800" dirty="0" smtClean="0"/>
              <a:t> </a:t>
            </a:r>
            <a:r>
              <a:rPr lang="en-GB" sz="2800" dirty="0" err="1" smtClean="0"/>
              <a:t>meinen</a:t>
            </a:r>
            <a:r>
              <a:rPr lang="en-GB" sz="2800" dirty="0" smtClean="0"/>
              <a:t> Mann</a:t>
            </a:r>
          </a:p>
          <a:p>
            <a:endParaRPr lang="en-GB" sz="2800" dirty="0"/>
          </a:p>
          <a:p>
            <a:r>
              <a:rPr lang="en-GB" sz="2800" dirty="0" err="1" smtClean="0"/>
              <a:t>Er</a:t>
            </a:r>
            <a:r>
              <a:rPr lang="en-GB" sz="2800" dirty="0" smtClean="0"/>
              <a:t> </a:t>
            </a:r>
            <a:r>
              <a:rPr lang="en-GB" sz="2800" dirty="0" err="1" smtClean="0"/>
              <a:t>liebt</a:t>
            </a:r>
            <a:r>
              <a:rPr lang="en-GB" sz="2800" dirty="0" smtClean="0"/>
              <a:t> seine </a:t>
            </a:r>
            <a:r>
              <a:rPr lang="en-GB" sz="2800" dirty="0" err="1" smtClean="0"/>
              <a:t>Tochter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err="1"/>
              <a:t>Wir</a:t>
            </a:r>
            <a:r>
              <a:rPr lang="en-GB" sz="2800" dirty="0"/>
              <a:t> </a:t>
            </a:r>
            <a:r>
              <a:rPr lang="en-GB" sz="2800" dirty="0" err="1"/>
              <a:t>fahren</a:t>
            </a:r>
            <a:r>
              <a:rPr lang="en-GB" sz="2800" dirty="0"/>
              <a:t> </a:t>
            </a:r>
            <a:r>
              <a:rPr lang="en-GB" sz="2800" dirty="0" err="1"/>
              <a:t>unser</a:t>
            </a:r>
            <a:r>
              <a:rPr lang="en-GB" sz="2800" dirty="0"/>
              <a:t> Auto</a:t>
            </a:r>
          </a:p>
          <a:p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 smtClean="0"/>
          </a:p>
          <a:p>
            <a:pPr marL="360000" lvl="1" indent="0">
              <a:buNone/>
            </a:pPr>
            <a:endParaRPr lang="en-GB" sz="2800" dirty="0"/>
          </a:p>
          <a:p>
            <a:pPr marL="360000" lvl="1" indent="0">
              <a:buNone/>
            </a:pPr>
            <a:endParaRPr lang="en-GB" sz="2800" dirty="0"/>
          </a:p>
          <a:p>
            <a:pPr marL="0" indent="0">
              <a:buNone/>
            </a:pPr>
            <a:endParaRPr lang="en-GB" sz="3200" dirty="0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3"/>
          <p:cNvSpPr>
            <a:spLocks noChangeArrowheads="1"/>
          </p:cNvSpPr>
          <p:nvPr/>
        </p:nvSpPr>
        <p:spPr bwMode="auto">
          <a:xfrm>
            <a:off x="152400" y="15240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GB" altLang="en-US" sz="11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ß</a:t>
            </a:r>
            <a:endParaRPr kumimoji="0" lang="en-GB" altLang="en-US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8645860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5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89894199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9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spielen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spiel</a:t>
                      </a:r>
                      <a:r>
                        <a:rPr lang="en-GB" sz="2800" b="1" baseline="0" dirty="0" err="1" smtClean="0"/>
                        <a:t>e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spiel</a:t>
                      </a:r>
                      <a:r>
                        <a:rPr lang="en-GB" sz="2800" b="1" baseline="0" dirty="0" err="1" smtClean="0"/>
                        <a:t>st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spiel</a:t>
                      </a:r>
                      <a:r>
                        <a:rPr lang="en-GB" sz="2800" b="1" baseline="0" dirty="0" err="1" smtClean="0"/>
                        <a:t>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spiel</a:t>
                      </a:r>
                      <a:r>
                        <a:rPr lang="en-GB" sz="2800" b="1" baseline="0" dirty="0" err="1" smtClean="0"/>
                        <a:t>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spiel</a:t>
                      </a:r>
                      <a:r>
                        <a:rPr lang="en-GB" sz="2800" b="1" baseline="0" dirty="0" err="1" smtClean="0"/>
                        <a:t>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spiel</a:t>
                      </a:r>
                      <a:r>
                        <a:rPr lang="en-GB" sz="2800" b="1" baseline="0" dirty="0" err="1" smtClean="0"/>
                        <a:t>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869477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6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0873352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9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kochen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aseline="0" dirty="0" smtClean="0"/>
                        <a:t>-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400267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7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41270166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9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kochen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="1" baseline="0" dirty="0" err="1" smtClean="0"/>
                        <a:t>e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="1" baseline="0" dirty="0" err="1" smtClean="0"/>
                        <a:t>st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="1" baseline="0" dirty="0" err="1" smtClean="0"/>
                        <a:t>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="1" baseline="0" dirty="0" err="1" smtClean="0"/>
                        <a:t>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="1" baseline="0" dirty="0" err="1" smtClean="0"/>
                        <a:t>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koch</a:t>
                      </a:r>
                      <a:r>
                        <a:rPr lang="en-GB" sz="2800" b="1" baseline="0" dirty="0" err="1" smtClean="0"/>
                        <a:t>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7800720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8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s</a:t>
            </a:r>
            <a:r>
              <a:rPr lang="en-GB" sz="2800" u="sng" dirty="0" err="1" smtClean="0"/>
              <a:t>tarke</a:t>
            </a:r>
            <a:r>
              <a:rPr lang="en-GB" sz="2800" u="sng" dirty="0" smtClean="0"/>
              <a:t> </a:t>
            </a:r>
            <a:r>
              <a:rPr lang="en-GB" sz="2800" u="sng" dirty="0" err="1" smtClean="0"/>
              <a:t>Verben</a:t>
            </a:r>
            <a:endParaRPr lang="en-GB" sz="2800" u="sng" dirty="0"/>
          </a:p>
          <a:p>
            <a:pPr marL="360000" lvl="1" indent="0">
              <a:buNone/>
            </a:pPr>
            <a:endParaRPr lang="en-GB" sz="2800" dirty="0"/>
          </a:p>
          <a:p>
            <a:r>
              <a:rPr lang="en-GB" sz="2800" dirty="0" err="1" smtClean="0"/>
              <a:t>Es</a:t>
            </a:r>
            <a:r>
              <a:rPr lang="en-GB" sz="2800" dirty="0" smtClean="0"/>
              <a:t> </a:t>
            </a:r>
            <a:r>
              <a:rPr lang="en-GB" sz="2800" dirty="0" err="1" smtClean="0"/>
              <a:t>gibt</a:t>
            </a:r>
            <a:r>
              <a:rPr lang="en-GB" sz="2800" dirty="0" smtClean="0"/>
              <a:t> 6 </a:t>
            </a:r>
            <a:r>
              <a:rPr lang="en-GB" sz="2800" dirty="0" err="1" smtClean="0"/>
              <a:t>starke</a:t>
            </a:r>
            <a:r>
              <a:rPr lang="en-GB" sz="2800" dirty="0" smtClean="0"/>
              <a:t> </a:t>
            </a:r>
            <a:r>
              <a:rPr lang="en-GB" sz="2800" dirty="0" err="1" smtClean="0"/>
              <a:t>Verben</a:t>
            </a:r>
            <a:r>
              <a:rPr lang="en-GB" sz="2800" dirty="0" smtClean="0"/>
              <a:t> auf </a:t>
            </a:r>
            <a:r>
              <a:rPr lang="en-GB" sz="2800" dirty="0" err="1" smtClean="0"/>
              <a:t>dem</a:t>
            </a:r>
            <a:r>
              <a:rPr lang="en-GB" sz="2800" dirty="0" smtClean="0"/>
              <a:t> Blatt </a:t>
            </a:r>
            <a:r>
              <a:rPr lang="en-GB" sz="2800" i="1" dirty="0" smtClean="0"/>
              <a:t>there are 6 irregular verbs on the sheet</a:t>
            </a:r>
          </a:p>
          <a:p>
            <a:endParaRPr lang="en-GB" sz="2800" i="1" dirty="0"/>
          </a:p>
          <a:p>
            <a:r>
              <a:rPr lang="en-GB" sz="2800" dirty="0" err="1" smtClean="0"/>
              <a:t>Schlage</a:t>
            </a:r>
            <a:r>
              <a:rPr lang="en-GB" sz="2800" dirty="0" smtClean="0"/>
              <a:t> </a:t>
            </a:r>
            <a:r>
              <a:rPr lang="en-GB" sz="2800" dirty="0" err="1" smtClean="0"/>
              <a:t>sie</a:t>
            </a:r>
            <a:r>
              <a:rPr lang="en-GB" sz="2800" dirty="0" smtClean="0"/>
              <a:t> </a:t>
            </a:r>
            <a:r>
              <a:rPr lang="en-GB" sz="2800" dirty="0" err="1" smtClean="0"/>
              <a:t>mit</a:t>
            </a:r>
            <a:r>
              <a:rPr lang="en-GB" sz="2800" dirty="0" smtClean="0"/>
              <a:t> </a:t>
            </a:r>
            <a:r>
              <a:rPr lang="en-GB" sz="2800" dirty="0">
                <a:hlinkClick r:id="rId2"/>
              </a:rPr>
              <a:t>https://www.duden.de</a:t>
            </a:r>
            <a:r>
              <a:rPr lang="en-GB" sz="2800" dirty="0" smtClean="0">
                <a:hlinkClick r:id="rId2"/>
              </a:rPr>
              <a:t>/</a:t>
            </a:r>
            <a:r>
              <a:rPr lang="en-GB" sz="2800" dirty="0" smtClean="0"/>
              <a:t> </a:t>
            </a:r>
            <a:r>
              <a:rPr lang="en-GB" sz="2800" dirty="0" err="1" smtClean="0"/>
              <a:t>nach</a:t>
            </a:r>
            <a:r>
              <a:rPr lang="en-GB" sz="2800" dirty="0"/>
              <a:t> </a:t>
            </a:r>
            <a:r>
              <a:rPr lang="en-GB" sz="2800" i="1" dirty="0" smtClean="0"/>
              <a:t>look them up on </a:t>
            </a:r>
            <a:r>
              <a:rPr lang="en-GB" sz="2800" dirty="0" smtClean="0"/>
              <a:t>Duden.de</a:t>
            </a:r>
          </a:p>
          <a:p>
            <a:endParaRPr lang="en-GB" sz="2800" dirty="0"/>
          </a:p>
          <a:p>
            <a:r>
              <a:rPr lang="de-DE" sz="2800" dirty="0" smtClean="0"/>
              <a:t>Wie konjugiert man diese Verben? </a:t>
            </a:r>
            <a:r>
              <a:rPr lang="de-DE" sz="2800" dirty="0"/>
              <a:t>(Grammatik </a:t>
            </a:r>
            <a:r>
              <a:rPr lang="de-DE" sz="2800" dirty="0" smtClean="0"/>
              <a:t>– Präsens – Indikativ)</a:t>
            </a:r>
          </a:p>
          <a:p>
            <a:endParaRPr lang="de-DE" sz="2800" dirty="0"/>
          </a:p>
          <a:p>
            <a:r>
              <a:rPr lang="de-DE" sz="2800" dirty="0" smtClean="0"/>
              <a:t>VORSICHT! Was ist anders? </a:t>
            </a:r>
            <a:r>
              <a:rPr lang="de-DE" sz="2800" i="1" dirty="0" smtClean="0"/>
              <a:t>What is different?</a:t>
            </a:r>
            <a:endParaRPr lang="de-DE" sz="2800" dirty="0" smtClean="0"/>
          </a:p>
          <a:p>
            <a:endParaRPr lang="de-DE" sz="2800" dirty="0" smtClean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54610628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9</a:t>
            </a:fld>
            <a:endParaRPr lang="en-GB" altLang="en-US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273038"/>
              </p:ext>
            </p:extLst>
          </p:nvPr>
        </p:nvGraphicFramePr>
        <p:xfrm>
          <a:off x="1763688" y="1052736"/>
          <a:ext cx="5832648" cy="4752526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472891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5975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897700">
                <a:tc gridSpan="2"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2800" u="none" dirty="0" err="1" smtClean="0"/>
                        <a:t>fahren</a:t>
                      </a:r>
                      <a:endParaRPr lang="en-US" sz="2800" u="none" dirty="0" smtClean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fahre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f</a:t>
                      </a:r>
                      <a:r>
                        <a:rPr lang="en-GB" sz="2800" b="1" dirty="0" err="1" smtClean="0"/>
                        <a:t>ä</a:t>
                      </a:r>
                      <a:r>
                        <a:rPr lang="en-GB" sz="2800" dirty="0" err="1" smtClean="0"/>
                        <a:t>hrst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f</a:t>
                      </a:r>
                      <a:r>
                        <a:rPr lang="en-GB" sz="2800" b="1" dirty="0" err="1" smtClean="0"/>
                        <a:t>ä</a:t>
                      </a:r>
                      <a:r>
                        <a:rPr lang="en-GB" sz="2800" dirty="0" err="1" smtClean="0"/>
                        <a:t>hrt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fahren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fahrt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642471"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2800" dirty="0" err="1" smtClean="0"/>
                        <a:t>fahren</a:t>
                      </a:r>
                      <a:endParaRPr lang="en-GB" sz="2800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765097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UoR Theme">
  <a:themeElements>
    <a:clrScheme name="UoR - Purple">
      <a:dk1>
        <a:srgbClr val="50535A"/>
      </a:dk1>
      <a:lt1>
        <a:srgbClr val="FFFFFF"/>
      </a:lt1>
      <a:dk2>
        <a:srgbClr val="000000"/>
      </a:dk2>
      <a:lt2>
        <a:srgbClr val="E0E0E1"/>
      </a:lt2>
      <a:accent1>
        <a:srgbClr val="79679C"/>
      </a:accent1>
      <a:accent2>
        <a:srgbClr val="EF7945"/>
      </a:accent2>
      <a:accent3>
        <a:srgbClr val="009A84"/>
      </a:accent3>
      <a:accent4>
        <a:srgbClr val="8ABD24"/>
      </a:accent4>
      <a:accent5>
        <a:srgbClr val="00AEEF"/>
      </a:accent5>
      <a:accent6>
        <a:srgbClr val="D2002E"/>
      </a:accent6>
      <a:hlink>
        <a:srgbClr val="D2002E"/>
      </a:hlink>
      <a:folHlink>
        <a:srgbClr val="50535A"/>
      </a:folHlink>
    </a:clrScheme>
    <a:fontScheme name="Custom 1">
      <a:majorFont>
        <a:latin typeface="Effra Bold"/>
        <a:ea typeface=""/>
        <a:cs typeface=""/>
      </a:majorFont>
      <a:minorFont>
        <a:latin typeface="Eff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38100">
          <a:solidFill>
            <a:schemeClr val="accent1"/>
          </a:solidFill>
        </a:ln>
      </a:spPr>
      <a:bodyPr wrap="none">
        <a:spAutoFit/>
      </a:bodyPr>
      <a:lstStyle>
        <a:defPPr>
          <a:defRPr dirty="0">
            <a:solidFill>
              <a:schemeClr val="tx2"/>
            </a:solidFill>
            <a:latin typeface="+mn-lt"/>
          </a:defRPr>
        </a:defPPr>
      </a:lstStyle>
    </a:spDef>
    <a:lnDef>
      <a:spPr bwMode="auto">
        <a:noFill/>
        <a:ln w="381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tx2"/>
            </a:solidFill>
            <a:latin typeface="+mn-lt"/>
          </a:defRPr>
        </a:defPPr>
      </a:lstStyle>
    </a:txDef>
  </a:objectDefaults>
  <a:extraClrSchemeLst>
    <a:extraClrScheme>
      <a:clrScheme name="UoR - Red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D2002E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Orange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EF7945"/>
        </a:accent1>
        <a:accent2>
          <a:srgbClr val="D2002E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Jade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009A84"/>
        </a:accent1>
        <a:accent2>
          <a:srgbClr val="EF7945"/>
        </a:accent2>
        <a:accent3>
          <a:srgbClr val="D2002E"/>
        </a:accent3>
        <a:accent4>
          <a:srgbClr val="8ABD24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Green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8ABD24"/>
        </a:accent1>
        <a:accent2>
          <a:srgbClr val="EF7945"/>
        </a:accent2>
        <a:accent3>
          <a:srgbClr val="009A84"/>
        </a:accent3>
        <a:accent4>
          <a:srgbClr val="D2002E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Cyan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00AEEF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D2002E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Purple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79679C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D2002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Pink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E6007E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D2002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UoR-PP-Template-STANDARD-WIDTH-v-24</Template>
  <TotalTime>4059</TotalTime>
  <Words>1414</Words>
  <Application>Microsoft Office PowerPoint</Application>
  <PresentationFormat>On-screen Show (4:3)</PresentationFormat>
  <Paragraphs>652</Paragraphs>
  <Slides>45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45</vt:i4>
      </vt:variant>
    </vt:vector>
  </HeadingPairs>
  <TitlesOfParts>
    <vt:vector size="52" baseType="lpstr">
      <vt:lpstr>Effra</vt:lpstr>
      <vt:lpstr>Arial Bold</vt:lpstr>
      <vt:lpstr>Times New Roman</vt:lpstr>
      <vt:lpstr>Arial Black</vt:lpstr>
      <vt:lpstr>Arial</vt:lpstr>
      <vt:lpstr>Calibri</vt:lpstr>
      <vt:lpstr>UoR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Reading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Greta Carey</dc:creator>
  <cp:lastModifiedBy>Sophie Payne</cp:lastModifiedBy>
  <cp:revision>126</cp:revision>
  <cp:lastPrinted>2006-09-19T14:59:33Z</cp:lastPrinted>
  <dcterms:created xsi:type="dcterms:W3CDTF">2017-06-27T11:05:49Z</dcterms:created>
  <dcterms:modified xsi:type="dcterms:W3CDTF">2019-10-28T17:27:17Z</dcterms:modified>
</cp:coreProperties>
</file>